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9" r:id="rId4"/>
    <p:sldId id="271" r:id="rId5"/>
    <p:sldId id="273" r:id="rId6"/>
    <p:sldId id="263" r:id="rId7"/>
    <p:sldId id="276" r:id="rId8"/>
    <p:sldId id="278" r:id="rId9"/>
    <p:sldId id="277" r:id="rId10"/>
    <p:sldId id="270" r:id="rId11"/>
    <p:sldId id="279" r:id="rId12"/>
    <p:sldId id="275" r:id="rId13"/>
    <p:sldId id="28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72" r:id="rId23"/>
    <p:sldId id="28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1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5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7"/>
            <a:ext cx="7315200" cy="4241866"/>
          </a:xfrm>
        </p:spPr>
        <p:txBody>
          <a:bodyPr anchor="t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1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2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3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BD8BF-2575-4724-A891-B2B6674120E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ey.buckley@tus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B177-2C04-7E51-78B9-D23D6B180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Structuring an Empirical Manuscript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B8054-27A2-0C35-048A-11E2EBB83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Jeff Buckley, PhD.</a:t>
            </a:r>
          </a:p>
          <a:p>
            <a:r>
              <a:rPr lang="en-GB" dirty="0">
                <a:hlinkClick r:id="rId2"/>
              </a:rPr>
              <a:t>Jeffrey.buckley@tus.ie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0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5D0AC-19BF-BDED-B66C-C95BF09C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9C2B-C9A7-E3F7-915F-5E5BA50B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abstracts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25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82946-CC4E-0881-1F74-052990B17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27CFE-6FF1-8B10-DA63-F377816A3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66BBE-7D98-E634-374E-78364E46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A68C43-0E32-17D3-1793-F89E4413A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A018C-483D-AE5F-CBFF-BD80CAEB1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CAEEF-0F38-2913-4B7B-EAA8BAF3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What is the function of an abstract</a:t>
            </a:r>
          </a:p>
        </p:txBody>
      </p:sp>
      <p:pic>
        <p:nvPicPr>
          <p:cNvPr id="5" name="Content Placeholder 4" descr="Question Mark with solid fill">
            <a:extLst>
              <a:ext uri="{FF2B5EF4-FFF2-40B4-BE49-F238E27FC236}">
                <a16:creationId xmlns:a16="http://schemas.microsoft.com/office/drawing/2014/main" id="{B88CCE9A-6A3B-2D9E-E018-54FEC1517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6977" y="970500"/>
            <a:ext cx="4908848" cy="49088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DBC072-DC0C-5AE1-8DA6-840BBA98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4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1EAC4-6D5A-BD46-3195-340E7C16C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89FF-8854-A4C1-9626-1898B249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“20,000 article” problem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BA921-2DCD-9C5F-7103-876CB3ED5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Thomson Reuters Master Journal List (2020)</a:t>
            </a:r>
          </a:p>
          <a:p>
            <a:r>
              <a:rPr lang="en-US" dirty="0"/>
              <a:t>“Education” – 1247 journals</a:t>
            </a:r>
          </a:p>
          <a:p>
            <a:r>
              <a:rPr lang="en-US" dirty="0"/>
              <a:t>“Business” – 1383 journals</a:t>
            </a:r>
          </a:p>
          <a:p>
            <a:r>
              <a:rPr lang="en-US" dirty="0"/>
              <a:t>“Engineering” – 2714 journals</a:t>
            </a:r>
          </a:p>
          <a:p>
            <a:r>
              <a:rPr lang="en-US" dirty="0"/>
              <a:t>“Science” – 20158 journals</a:t>
            </a:r>
          </a:p>
          <a:p>
            <a:endParaRPr lang="en-US" dirty="0"/>
          </a:p>
          <a:p>
            <a:r>
              <a:rPr lang="en-US" dirty="0"/>
              <a:t>Of course, there are sub-fields, for example:</a:t>
            </a:r>
          </a:p>
          <a:p>
            <a:r>
              <a:rPr lang="en-US" dirty="0"/>
              <a:t>“Educational psychology” – 61 journals</a:t>
            </a:r>
          </a:p>
          <a:p>
            <a:r>
              <a:rPr lang="en-US" dirty="0"/>
              <a:t>“Sport science” – 123 journals</a:t>
            </a:r>
          </a:p>
          <a:p>
            <a:r>
              <a:rPr lang="en-US" dirty="0"/>
              <a:t>“Mechanical engineering” – 300 journals</a:t>
            </a:r>
          </a:p>
          <a:p>
            <a:endParaRPr lang="en-US" dirty="0"/>
          </a:p>
          <a:p>
            <a:r>
              <a:rPr lang="en-US" dirty="0"/>
              <a:t>In education, about 20,000 articles are published each year across approx. 1000 journals, which has since come to be known as the “20,000 article problem”.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457F1-076F-B277-1578-C61F75E66966}"/>
              </a:ext>
            </a:extLst>
          </p:cNvPr>
          <p:cNvSpPr txBox="1"/>
          <p:nvPr/>
        </p:nvSpPr>
        <p:spPr>
          <a:xfrm>
            <a:off x="5479" y="5716055"/>
            <a:ext cx="2996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Miech</a:t>
            </a:r>
            <a:r>
              <a:rPr lang="en-GB" dirty="0"/>
              <a:t> et al., 2005)</a:t>
            </a:r>
          </a:p>
        </p:txBody>
      </p:sp>
    </p:spTree>
    <p:extLst>
      <p:ext uri="{BB962C8B-B14F-4D97-AF65-F5344CB8AC3E}">
        <p14:creationId xmlns:p14="http://schemas.microsoft.com/office/powerpoint/2010/main" val="21239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528B1-AA79-38C6-7C22-90FECDB3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F57-0C01-F623-89C7-85135A76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searches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AEE795-ECD4-55CD-64F4-A14D17295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990555"/>
            <a:ext cx="7315200" cy="2867365"/>
          </a:xfrm>
        </p:spPr>
      </p:pic>
    </p:spTree>
    <p:extLst>
      <p:ext uri="{BB962C8B-B14F-4D97-AF65-F5344CB8AC3E}">
        <p14:creationId xmlns:p14="http://schemas.microsoft.com/office/powerpoint/2010/main" val="50975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C3A3-7C52-B389-B39E-702E723E3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45CE-FC7F-0E88-C9D8-6EE5F8A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access issue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2E481E-9815-0C33-F725-886E47C5E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238" y="863600"/>
            <a:ext cx="4964200" cy="5121275"/>
          </a:xfrm>
        </p:spPr>
      </p:pic>
    </p:spTree>
    <p:extLst>
      <p:ext uri="{BB962C8B-B14F-4D97-AF65-F5344CB8AC3E}">
        <p14:creationId xmlns:p14="http://schemas.microsoft.com/office/powerpoint/2010/main" val="291414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5D18-EE55-2D47-60C4-9A586070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C5F9-9360-21C2-C8CB-1D1EB04C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access issue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95255F-8859-962F-6976-9A291DF0F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238" y="863600"/>
            <a:ext cx="4964200" cy="5121275"/>
          </a:xfrm>
        </p:spPr>
      </p:pic>
    </p:spTree>
    <p:extLst>
      <p:ext uri="{BB962C8B-B14F-4D97-AF65-F5344CB8AC3E}">
        <p14:creationId xmlns:p14="http://schemas.microsoft.com/office/powerpoint/2010/main" val="201494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6EDD0-B9C2-AC2C-A2D2-E9BD71306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5BB5FF-C740-45BA-F773-F7A95B04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7FEB9-358E-B014-4263-9126B31AF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784D85-9033-FC0E-C6B8-ACF7E5605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4012B8-E1A1-EC74-B1EA-E7A62F839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FE9CE-E743-99AD-D9B2-ABADBF2A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Review abstract content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E08114-EE7B-EBF2-4269-DC3C839AA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74BCC-15FB-C60D-25AB-BDB3E7E3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018" y="864108"/>
            <a:ext cx="4425449" cy="5120640"/>
          </a:xfrm>
        </p:spPr>
        <p:txBody>
          <a:bodyPr/>
          <a:lstStyle/>
          <a:p>
            <a:r>
              <a:rPr lang="en-GB" dirty="0"/>
              <a:t>Take 15 minutes and identify 2-3 empirical manuscripts from your field (you can use the same manuscripts from earlier).</a:t>
            </a:r>
          </a:p>
          <a:p>
            <a:r>
              <a:rPr lang="en-GB" dirty="0"/>
              <a:t>Review them to present a summary of their abstract content.</a:t>
            </a:r>
          </a:p>
        </p:txBody>
      </p:sp>
    </p:spTree>
    <p:extLst>
      <p:ext uri="{BB962C8B-B14F-4D97-AF65-F5344CB8AC3E}">
        <p14:creationId xmlns:p14="http://schemas.microsoft.com/office/powerpoint/2010/main" val="79879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63B68-D167-E508-9E8D-5A6ECD004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87D2-1119-B473-3973-B276A5A8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abstract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22A4B-FC25-9D66-1651-FA6D5B43906E}"/>
              </a:ext>
            </a:extLst>
          </p:cNvPr>
          <p:cNvSpPr/>
          <p:nvPr/>
        </p:nvSpPr>
        <p:spPr>
          <a:xfrm>
            <a:off x="6635693" y="3557010"/>
            <a:ext cx="4286774" cy="2902591"/>
          </a:xfrm>
          <a:prstGeom prst="roundRect">
            <a:avLst>
              <a:gd name="adj" fmla="val 1462"/>
            </a:avLst>
          </a:prstGeom>
          <a:ln w="28575">
            <a:extLst>
              <a:ext uri="{C807C97D-BFC1-408E-A445-0C87EB9F89A2}">
                <ask:lineSketchStyleProps xmlns:ask="http://schemas.microsoft.com/office/drawing/2018/sketchyshapes" sd="3728901425">
                  <a:custGeom>
                    <a:avLst/>
                    <a:gdLst>
                      <a:gd name="connsiteX0" fmla="*/ 0 w 4286774"/>
                      <a:gd name="connsiteY0" fmla="*/ 42436 h 2902591"/>
                      <a:gd name="connsiteX1" fmla="*/ 42436 w 4286774"/>
                      <a:gd name="connsiteY1" fmla="*/ 0 h 2902591"/>
                      <a:gd name="connsiteX2" fmla="*/ 684727 w 4286774"/>
                      <a:gd name="connsiteY2" fmla="*/ 0 h 2902591"/>
                      <a:gd name="connsiteX3" fmla="*/ 1242979 w 4286774"/>
                      <a:gd name="connsiteY3" fmla="*/ 0 h 2902591"/>
                      <a:gd name="connsiteX4" fmla="*/ 1927289 w 4286774"/>
                      <a:gd name="connsiteY4" fmla="*/ 0 h 2902591"/>
                      <a:gd name="connsiteX5" fmla="*/ 2443523 w 4286774"/>
                      <a:gd name="connsiteY5" fmla="*/ 0 h 2902591"/>
                      <a:gd name="connsiteX6" fmla="*/ 3127833 w 4286774"/>
                      <a:gd name="connsiteY6" fmla="*/ 0 h 2902591"/>
                      <a:gd name="connsiteX7" fmla="*/ 3728104 w 4286774"/>
                      <a:gd name="connsiteY7" fmla="*/ 0 h 2902591"/>
                      <a:gd name="connsiteX8" fmla="*/ 4244338 w 4286774"/>
                      <a:gd name="connsiteY8" fmla="*/ 0 h 2902591"/>
                      <a:gd name="connsiteX9" fmla="*/ 4286774 w 4286774"/>
                      <a:gd name="connsiteY9" fmla="*/ 42436 h 2902591"/>
                      <a:gd name="connsiteX10" fmla="*/ 4286774 w 4286774"/>
                      <a:gd name="connsiteY10" fmla="*/ 549625 h 2902591"/>
                      <a:gd name="connsiteX11" fmla="*/ 4286774 w 4286774"/>
                      <a:gd name="connsiteY11" fmla="*/ 1169524 h 2902591"/>
                      <a:gd name="connsiteX12" fmla="*/ 4286774 w 4286774"/>
                      <a:gd name="connsiteY12" fmla="*/ 1789422 h 2902591"/>
                      <a:gd name="connsiteX13" fmla="*/ 4286774 w 4286774"/>
                      <a:gd name="connsiteY13" fmla="*/ 2296611 h 2902591"/>
                      <a:gd name="connsiteX14" fmla="*/ 4286774 w 4286774"/>
                      <a:gd name="connsiteY14" fmla="*/ 2860155 h 2902591"/>
                      <a:gd name="connsiteX15" fmla="*/ 4244338 w 4286774"/>
                      <a:gd name="connsiteY15" fmla="*/ 2902591 h 2902591"/>
                      <a:gd name="connsiteX16" fmla="*/ 3560028 w 4286774"/>
                      <a:gd name="connsiteY16" fmla="*/ 2902591 h 2902591"/>
                      <a:gd name="connsiteX17" fmla="*/ 3001776 w 4286774"/>
                      <a:gd name="connsiteY17" fmla="*/ 2902591 h 2902591"/>
                      <a:gd name="connsiteX18" fmla="*/ 2359485 w 4286774"/>
                      <a:gd name="connsiteY18" fmla="*/ 2902591 h 2902591"/>
                      <a:gd name="connsiteX19" fmla="*/ 1759213 w 4286774"/>
                      <a:gd name="connsiteY19" fmla="*/ 2902591 h 2902591"/>
                      <a:gd name="connsiteX20" fmla="*/ 1158941 w 4286774"/>
                      <a:gd name="connsiteY20" fmla="*/ 2902591 h 2902591"/>
                      <a:gd name="connsiteX21" fmla="*/ 42436 w 4286774"/>
                      <a:gd name="connsiteY21" fmla="*/ 2902591 h 2902591"/>
                      <a:gd name="connsiteX22" fmla="*/ 0 w 4286774"/>
                      <a:gd name="connsiteY22" fmla="*/ 2860155 h 2902591"/>
                      <a:gd name="connsiteX23" fmla="*/ 0 w 4286774"/>
                      <a:gd name="connsiteY23" fmla="*/ 2268434 h 2902591"/>
                      <a:gd name="connsiteX24" fmla="*/ 0 w 4286774"/>
                      <a:gd name="connsiteY24" fmla="*/ 1733067 h 2902591"/>
                      <a:gd name="connsiteX25" fmla="*/ 0 w 4286774"/>
                      <a:gd name="connsiteY25" fmla="*/ 1141346 h 2902591"/>
                      <a:gd name="connsiteX26" fmla="*/ 0 w 4286774"/>
                      <a:gd name="connsiteY26" fmla="*/ 662334 h 2902591"/>
                      <a:gd name="connsiteX27" fmla="*/ 0 w 4286774"/>
                      <a:gd name="connsiteY27" fmla="*/ 42436 h 2902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86774" h="2902591" fill="none" extrusionOk="0">
                        <a:moveTo>
                          <a:pt x="0" y="42436"/>
                        </a:moveTo>
                        <a:cubicBezTo>
                          <a:pt x="5282" y="19702"/>
                          <a:pt x="14370" y="-1617"/>
                          <a:pt x="42436" y="0"/>
                        </a:cubicBezTo>
                        <a:cubicBezTo>
                          <a:pt x="243153" y="-10157"/>
                          <a:pt x="528557" y="-993"/>
                          <a:pt x="684727" y="0"/>
                        </a:cubicBezTo>
                        <a:cubicBezTo>
                          <a:pt x="840897" y="993"/>
                          <a:pt x="1077675" y="-18120"/>
                          <a:pt x="1242979" y="0"/>
                        </a:cubicBezTo>
                        <a:cubicBezTo>
                          <a:pt x="1408283" y="18120"/>
                          <a:pt x="1586218" y="9255"/>
                          <a:pt x="1927289" y="0"/>
                        </a:cubicBezTo>
                        <a:cubicBezTo>
                          <a:pt x="2268360" y="-9255"/>
                          <a:pt x="2318553" y="10518"/>
                          <a:pt x="2443523" y="0"/>
                        </a:cubicBezTo>
                        <a:cubicBezTo>
                          <a:pt x="2568493" y="-10518"/>
                          <a:pt x="2793663" y="-21654"/>
                          <a:pt x="3127833" y="0"/>
                        </a:cubicBezTo>
                        <a:cubicBezTo>
                          <a:pt x="3462003" y="21654"/>
                          <a:pt x="3547319" y="16947"/>
                          <a:pt x="3728104" y="0"/>
                        </a:cubicBezTo>
                        <a:cubicBezTo>
                          <a:pt x="3908889" y="-16947"/>
                          <a:pt x="4096257" y="-1329"/>
                          <a:pt x="4244338" y="0"/>
                        </a:cubicBezTo>
                        <a:cubicBezTo>
                          <a:pt x="4269399" y="-1156"/>
                          <a:pt x="4287146" y="20235"/>
                          <a:pt x="4286774" y="42436"/>
                        </a:cubicBezTo>
                        <a:cubicBezTo>
                          <a:pt x="4281902" y="242951"/>
                          <a:pt x="4305694" y="446587"/>
                          <a:pt x="4286774" y="549625"/>
                        </a:cubicBezTo>
                        <a:cubicBezTo>
                          <a:pt x="4267854" y="652663"/>
                          <a:pt x="4270545" y="871261"/>
                          <a:pt x="4286774" y="1169524"/>
                        </a:cubicBezTo>
                        <a:cubicBezTo>
                          <a:pt x="4303003" y="1467787"/>
                          <a:pt x="4309727" y="1607214"/>
                          <a:pt x="4286774" y="1789422"/>
                        </a:cubicBezTo>
                        <a:cubicBezTo>
                          <a:pt x="4263821" y="1971630"/>
                          <a:pt x="4285653" y="2078207"/>
                          <a:pt x="4286774" y="2296611"/>
                        </a:cubicBezTo>
                        <a:cubicBezTo>
                          <a:pt x="4287895" y="2515015"/>
                          <a:pt x="4265666" y="2701439"/>
                          <a:pt x="4286774" y="2860155"/>
                        </a:cubicBezTo>
                        <a:cubicBezTo>
                          <a:pt x="4289865" y="2880301"/>
                          <a:pt x="4268642" y="2902070"/>
                          <a:pt x="4244338" y="2902591"/>
                        </a:cubicBezTo>
                        <a:cubicBezTo>
                          <a:pt x="4098640" y="2918609"/>
                          <a:pt x="3896649" y="2923593"/>
                          <a:pt x="3560028" y="2902591"/>
                        </a:cubicBezTo>
                        <a:cubicBezTo>
                          <a:pt x="3223407" y="2881590"/>
                          <a:pt x="3241733" y="2892565"/>
                          <a:pt x="3001776" y="2902591"/>
                        </a:cubicBezTo>
                        <a:cubicBezTo>
                          <a:pt x="2761819" y="2912617"/>
                          <a:pt x="2533819" y="2889336"/>
                          <a:pt x="2359485" y="2902591"/>
                        </a:cubicBezTo>
                        <a:cubicBezTo>
                          <a:pt x="2185151" y="2915846"/>
                          <a:pt x="1938675" y="2903612"/>
                          <a:pt x="1759213" y="2902591"/>
                        </a:cubicBezTo>
                        <a:cubicBezTo>
                          <a:pt x="1579751" y="2901570"/>
                          <a:pt x="1347267" y="2897775"/>
                          <a:pt x="1158941" y="2902591"/>
                        </a:cubicBezTo>
                        <a:cubicBezTo>
                          <a:pt x="970615" y="2907407"/>
                          <a:pt x="499480" y="2957912"/>
                          <a:pt x="42436" y="2902591"/>
                        </a:cubicBezTo>
                        <a:cubicBezTo>
                          <a:pt x="13874" y="2904473"/>
                          <a:pt x="-785" y="2883193"/>
                          <a:pt x="0" y="2860155"/>
                        </a:cubicBezTo>
                        <a:cubicBezTo>
                          <a:pt x="12235" y="2698478"/>
                          <a:pt x="9182" y="2535847"/>
                          <a:pt x="0" y="2268434"/>
                        </a:cubicBezTo>
                        <a:cubicBezTo>
                          <a:pt x="-9182" y="2001021"/>
                          <a:pt x="-11580" y="1845878"/>
                          <a:pt x="0" y="1733067"/>
                        </a:cubicBezTo>
                        <a:cubicBezTo>
                          <a:pt x="11580" y="1620256"/>
                          <a:pt x="-28800" y="1385027"/>
                          <a:pt x="0" y="1141346"/>
                        </a:cubicBezTo>
                        <a:cubicBezTo>
                          <a:pt x="28800" y="897665"/>
                          <a:pt x="13409" y="853014"/>
                          <a:pt x="0" y="662334"/>
                        </a:cubicBezTo>
                        <a:cubicBezTo>
                          <a:pt x="-13409" y="471654"/>
                          <a:pt x="-8235" y="201441"/>
                          <a:pt x="0" y="42436"/>
                        </a:cubicBezTo>
                        <a:close/>
                      </a:path>
                      <a:path w="4286774" h="2902591" stroke="0" extrusionOk="0">
                        <a:moveTo>
                          <a:pt x="0" y="42436"/>
                        </a:moveTo>
                        <a:cubicBezTo>
                          <a:pt x="3469" y="21700"/>
                          <a:pt x="14975" y="3575"/>
                          <a:pt x="42436" y="0"/>
                        </a:cubicBezTo>
                        <a:cubicBezTo>
                          <a:pt x="269107" y="9735"/>
                          <a:pt x="454954" y="23944"/>
                          <a:pt x="600689" y="0"/>
                        </a:cubicBezTo>
                        <a:cubicBezTo>
                          <a:pt x="746424" y="-23944"/>
                          <a:pt x="918625" y="-8969"/>
                          <a:pt x="1074903" y="0"/>
                        </a:cubicBezTo>
                        <a:cubicBezTo>
                          <a:pt x="1231181" y="8969"/>
                          <a:pt x="1553554" y="-22582"/>
                          <a:pt x="1675175" y="0"/>
                        </a:cubicBezTo>
                        <a:cubicBezTo>
                          <a:pt x="1796796" y="22582"/>
                          <a:pt x="1921314" y="-21063"/>
                          <a:pt x="2149390" y="0"/>
                        </a:cubicBezTo>
                        <a:cubicBezTo>
                          <a:pt x="2377466" y="21063"/>
                          <a:pt x="2585556" y="-12397"/>
                          <a:pt x="2833699" y="0"/>
                        </a:cubicBezTo>
                        <a:cubicBezTo>
                          <a:pt x="3081842" y="12397"/>
                          <a:pt x="3172640" y="15441"/>
                          <a:pt x="3433971" y="0"/>
                        </a:cubicBezTo>
                        <a:cubicBezTo>
                          <a:pt x="3695302" y="-15441"/>
                          <a:pt x="3850858" y="-14486"/>
                          <a:pt x="4244338" y="0"/>
                        </a:cubicBezTo>
                        <a:cubicBezTo>
                          <a:pt x="4270739" y="3651"/>
                          <a:pt x="4285748" y="16690"/>
                          <a:pt x="4286774" y="42436"/>
                        </a:cubicBezTo>
                        <a:cubicBezTo>
                          <a:pt x="4306080" y="267825"/>
                          <a:pt x="4284825" y="419467"/>
                          <a:pt x="4286774" y="605980"/>
                        </a:cubicBezTo>
                        <a:cubicBezTo>
                          <a:pt x="4288723" y="792493"/>
                          <a:pt x="4309198" y="1013175"/>
                          <a:pt x="4286774" y="1197701"/>
                        </a:cubicBezTo>
                        <a:cubicBezTo>
                          <a:pt x="4264350" y="1382227"/>
                          <a:pt x="4260016" y="1554891"/>
                          <a:pt x="4286774" y="1817599"/>
                        </a:cubicBezTo>
                        <a:cubicBezTo>
                          <a:pt x="4313532" y="2080307"/>
                          <a:pt x="4338731" y="2566630"/>
                          <a:pt x="4286774" y="2860155"/>
                        </a:cubicBezTo>
                        <a:cubicBezTo>
                          <a:pt x="4285688" y="2878318"/>
                          <a:pt x="4272232" y="2905520"/>
                          <a:pt x="4244338" y="2902591"/>
                        </a:cubicBezTo>
                        <a:cubicBezTo>
                          <a:pt x="4113960" y="2905718"/>
                          <a:pt x="3850322" y="2923912"/>
                          <a:pt x="3728104" y="2902591"/>
                        </a:cubicBezTo>
                        <a:cubicBezTo>
                          <a:pt x="3605886" y="2881270"/>
                          <a:pt x="3432275" y="2888655"/>
                          <a:pt x="3169852" y="2902591"/>
                        </a:cubicBezTo>
                        <a:cubicBezTo>
                          <a:pt x="2907429" y="2916527"/>
                          <a:pt x="2831924" y="2906370"/>
                          <a:pt x="2695637" y="2902591"/>
                        </a:cubicBezTo>
                        <a:cubicBezTo>
                          <a:pt x="2559351" y="2898812"/>
                          <a:pt x="2323214" y="2887836"/>
                          <a:pt x="2011327" y="2902591"/>
                        </a:cubicBezTo>
                        <a:cubicBezTo>
                          <a:pt x="1699440" y="2917347"/>
                          <a:pt x="1587390" y="2891914"/>
                          <a:pt x="1411056" y="2902591"/>
                        </a:cubicBezTo>
                        <a:cubicBezTo>
                          <a:pt x="1234722" y="2913268"/>
                          <a:pt x="1112291" y="2882929"/>
                          <a:pt x="936841" y="2902591"/>
                        </a:cubicBezTo>
                        <a:cubicBezTo>
                          <a:pt x="761392" y="2922253"/>
                          <a:pt x="322173" y="2935663"/>
                          <a:pt x="42436" y="2902591"/>
                        </a:cubicBezTo>
                        <a:cubicBezTo>
                          <a:pt x="15473" y="2900020"/>
                          <a:pt x="719" y="2887711"/>
                          <a:pt x="0" y="2860155"/>
                        </a:cubicBezTo>
                        <a:cubicBezTo>
                          <a:pt x="25631" y="2585986"/>
                          <a:pt x="-9705" y="2415109"/>
                          <a:pt x="0" y="2296611"/>
                        </a:cubicBezTo>
                        <a:cubicBezTo>
                          <a:pt x="9705" y="2178113"/>
                          <a:pt x="-5159" y="1942897"/>
                          <a:pt x="0" y="1761245"/>
                        </a:cubicBezTo>
                        <a:cubicBezTo>
                          <a:pt x="5159" y="1579593"/>
                          <a:pt x="-19374" y="1353333"/>
                          <a:pt x="0" y="1169524"/>
                        </a:cubicBezTo>
                        <a:cubicBezTo>
                          <a:pt x="19374" y="985715"/>
                          <a:pt x="21655" y="844854"/>
                          <a:pt x="0" y="662334"/>
                        </a:cubicBezTo>
                        <a:cubicBezTo>
                          <a:pt x="-21655" y="479814"/>
                          <a:pt x="-30640" y="313271"/>
                          <a:pt x="0" y="4243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68A8-5199-FD4F-0D68-2C0D5D11D166}"/>
              </a:ext>
            </a:extLst>
          </p:cNvPr>
          <p:cNvSpPr txBox="1"/>
          <p:nvPr/>
        </p:nvSpPr>
        <p:spPr>
          <a:xfrm>
            <a:off x="6828639" y="3957358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Heading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7B81D0-BA32-548F-4328-11C48292F604}"/>
              </a:ext>
            </a:extLst>
          </p:cNvPr>
          <p:cNvCxnSpPr>
            <a:cxnSpLocks/>
          </p:cNvCxnSpPr>
          <p:nvPr/>
        </p:nvCxnSpPr>
        <p:spPr>
          <a:xfrm>
            <a:off x="7541703" y="4121563"/>
            <a:ext cx="3137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424A51-6D7C-17A6-2FF9-6003E94CD88F}"/>
              </a:ext>
            </a:extLst>
          </p:cNvPr>
          <p:cNvSpPr txBox="1"/>
          <p:nvPr/>
        </p:nvSpPr>
        <p:spPr>
          <a:xfrm>
            <a:off x="6828639" y="4817462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Heading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89108-D8A5-9CA3-A1EB-3E85BB037FFE}"/>
              </a:ext>
            </a:extLst>
          </p:cNvPr>
          <p:cNvSpPr txBox="1"/>
          <p:nvPr/>
        </p:nvSpPr>
        <p:spPr>
          <a:xfrm>
            <a:off x="6828639" y="4387529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Heading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DFD03-C200-E928-35AB-DE994020432F}"/>
              </a:ext>
            </a:extLst>
          </p:cNvPr>
          <p:cNvSpPr txBox="1"/>
          <p:nvPr/>
        </p:nvSpPr>
        <p:spPr>
          <a:xfrm>
            <a:off x="6828639" y="3781034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Abstract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CCEB19-5F94-D663-1C8D-9CC830C7D3B9}"/>
              </a:ext>
            </a:extLst>
          </p:cNvPr>
          <p:cNvCxnSpPr>
            <a:cxnSpLocks/>
          </p:cNvCxnSpPr>
          <p:nvPr/>
        </p:nvCxnSpPr>
        <p:spPr>
          <a:xfrm>
            <a:off x="6920917" y="4331288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9CBE89-EF05-C9DE-A495-EA10881AB910}"/>
              </a:ext>
            </a:extLst>
          </p:cNvPr>
          <p:cNvCxnSpPr>
            <a:cxnSpLocks/>
          </p:cNvCxnSpPr>
          <p:nvPr/>
        </p:nvCxnSpPr>
        <p:spPr>
          <a:xfrm>
            <a:off x="7541703" y="4559497"/>
            <a:ext cx="3137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EBBD26-4851-AB8C-276A-0636A540E4DA}"/>
              </a:ext>
            </a:extLst>
          </p:cNvPr>
          <p:cNvCxnSpPr>
            <a:cxnSpLocks/>
          </p:cNvCxnSpPr>
          <p:nvPr/>
        </p:nvCxnSpPr>
        <p:spPr>
          <a:xfrm>
            <a:off x="6920917" y="4760833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E93F35-529B-20EF-F107-2790F5B84A40}"/>
              </a:ext>
            </a:extLst>
          </p:cNvPr>
          <p:cNvCxnSpPr>
            <a:cxnSpLocks/>
          </p:cNvCxnSpPr>
          <p:nvPr/>
        </p:nvCxnSpPr>
        <p:spPr>
          <a:xfrm>
            <a:off x="7541703" y="4978947"/>
            <a:ext cx="3137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191F85-494E-588A-C47E-410A57605DF3}"/>
              </a:ext>
            </a:extLst>
          </p:cNvPr>
          <p:cNvCxnSpPr>
            <a:cxnSpLocks/>
          </p:cNvCxnSpPr>
          <p:nvPr/>
        </p:nvCxnSpPr>
        <p:spPr>
          <a:xfrm>
            <a:off x="6920917" y="5197061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B77DA1-0104-2D79-815E-963EAC2976B8}"/>
              </a:ext>
            </a:extLst>
          </p:cNvPr>
          <p:cNvSpPr txBox="1"/>
          <p:nvPr/>
        </p:nvSpPr>
        <p:spPr>
          <a:xfrm>
            <a:off x="6828639" y="5260257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Heading 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31873C-7D19-E0A7-CE29-E0260299F379}"/>
              </a:ext>
            </a:extLst>
          </p:cNvPr>
          <p:cNvCxnSpPr>
            <a:cxnSpLocks/>
          </p:cNvCxnSpPr>
          <p:nvPr/>
        </p:nvCxnSpPr>
        <p:spPr>
          <a:xfrm>
            <a:off x="7541703" y="5421742"/>
            <a:ext cx="3137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8606F9-AC52-1A9A-7CF7-120ABC14D7BE}"/>
              </a:ext>
            </a:extLst>
          </p:cNvPr>
          <p:cNvCxnSpPr>
            <a:cxnSpLocks/>
          </p:cNvCxnSpPr>
          <p:nvPr/>
        </p:nvCxnSpPr>
        <p:spPr>
          <a:xfrm>
            <a:off x="6920917" y="5639856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CB46F9B-17E1-C5FE-4BCF-D372C794E565}"/>
              </a:ext>
            </a:extLst>
          </p:cNvPr>
          <p:cNvSpPr txBox="1"/>
          <p:nvPr/>
        </p:nvSpPr>
        <p:spPr>
          <a:xfrm>
            <a:off x="6828639" y="5713946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Heading 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136AA7-90E7-AB90-2F1C-5781A21BD39D}"/>
              </a:ext>
            </a:extLst>
          </p:cNvPr>
          <p:cNvCxnSpPr>
            <a:cxnSpLocks/>
          </p:cNvCxnSpPr>
          <p:nvPr/>
        </p:nvCxnSpPr>
        <p:spPr>
          <a:xfrm>
            <a:off x="7541703" y="5875431"/>
            <a:ext cx="3137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09C9C5-1796-7420-C9CB-8468AE38768E}"/>
              </a:ext>
            </a:extLst>
          </p:cNvPr>
          <p:cNvCxnSpPr>
            <a:cxnSpLocks/>
          </p:cNvCxnSpPr>
          <p:nvPr/>
        </p:nvCxnSpPr>
        <p:spPr>
          <a:xfrm>
            <a:off x="6920917" y="6093545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E2FA45-3762-1816-84C4-FB005E5953FB}"/>
              </a:ext>
            </a:extLst>
          </p:cNvPr>
          <p:cNvSpPr/>
          <p:nvPr/>
        </p:nvSpPr>
        <p:spPr>
          <a:xfrm>
            <a:off x="4373414" y="398399"/>
            <a:ext cx="4286774" cy="2902591"/>
          </a:xfrm>
          <a:prstGeom prst="roundRect">
            <a:avLst>
              <a:gd name="adj" fmla="val 1462"/>
            </a:avLst>
          </a:prstGeom>
          <a:ln w="28575">
            <a:extLst>
              <a:ext uri="{C807C97D-BFC1-408E-A445-0C87EB9F89A2}">
                <ask:lineSketchStyleProps xmlns:ask="http://schemas.microsoft.com/office/drawing/2018/sketchyshapes" sd="3728901425">
                  <a:custGeom>
                    <a:avLst/>
                    <a:gdLst>
                      <a:gd name="connsiteX0" fmla="*/ 0 w 4286774"/>
                      <a:gd name="connsiteY0" fmla="*/ 42436 h 2902591"/>
                      <a:gd name="connsiteX1" fmla="*/ 42436 w 4286774"/>
                      <a:gd name="connsiteY1" fmla="*/ 0 h 2902591"/>
                      <a:gd name="connsiteX2" fmla="*/ 684727 w 4286774"/>
                      <a:gd name="connsiteY2" fmla="*/ 0 h 2902591"/>
                      <a:gd name="connsiteX3" fmla="*/ 1242979 w 4286774"/>
                      <a:gd name="connsiteY3" fmla="*/ 0 h 2902591"/>
                      <a:gd name="connsiteX4" fmla="*/ 1927289 w 4286774"/>
                      <a:gd name="connsiteY4" fmla="*/ 0 h 2902591"/>
                      <a:gd name="connsiteX5" fmla="*/ 2443523 w 4286774"/>
                      <a:gd name="connsiteY5" fmla="*/ 0 h 2902591"/>
                      <a:gd name="connsiteX6" fmla="*/ 3127833 w 4286774"/>
                      <a:gd name="connsiteY6" fmla="*/ 0 h 2902591"/>
                      <a:gd name="connsiteX7" fmla="*/ 3728104 w 4286774"/>
                      <a:gd name="connsiteY7" fmla="*/ 0 h 2902591"/>
                      <a:gd name="connsiteX8" fmla="*/ 4244338 w 4286774"/>
                      <a:gd name="connsiteY8" fmla="*/ 0 h 2902591"/>
                      <a:gd name="connsiteX9" fmla="*/ 4286774 w 4286774"/>
                      <a:gd name="connsiteY9" fmla="*/ 42436 h 2902591"/>
                      <a:gd name="connsiteX10" fmla="*/ 4286774 w 4286774"/>
                      <a:gd name="connsiteY10" fmla="*/ 549625 h 2902591"/>
                      <a:gd name="connsiteX11" fmla="*/ 4286774 w 4286774"/>
                      <a:gd name="connsiteY11" fmla="*/ 1169524 h 2902591"/>
                      <a:gd name="connsiteX12" fmla="*/ 4286774 w 4286774"/>
                      <a:gd name="connsiteY12" fmla="*/ 1789422 h 2902591"/>
                      <a:gd name="connsiteX13" fmla="*/ 4286774 w 4286774"/>
                      <a:gd name="connsiteY13" fmla="*/ 2296611 h 2902591"/>
                      <a:gd name="connsiteX14" fmla="*/ 4286774 w 4286774"/>
                      <a:gd name="connsiteY14" fmla="*/ 2860155 h 2902591"/>
                      <a:gd name="connsiteX15" fmla="*/ 4244338 w 4286774"/>
                      <a:gd name="connsiteY15" fmla="*/ 2902591 h 2902591"/>
                      <a:gd name="connsiteX16" fmla="*/ 3560028 w 4286774"/>
                      <a:gd name="connsiteY16" fmla="*/ 2902591 h 2902591"/>
                      <a:gd name="connsiteX17" fmla="*/ 3001776 w 4286774"/>
                      <a:gd name="connsiteY17" fmla="*/ 2902591 h 2902591"/>
                      <a:gd name="connsiteX18" fmla="*/ 2359485 w 4286774"/>
                      <a:gd name="connsiteY18" fmla="*/ 2902591 h 2902591"/>
                      <a:gd name="connsiteX19" fmla="*/ 1759213 w 4286774"/>
                      <a:gd name="connsiteY19" fmla="*/ 2902591 h 2902591"/>
                      <a:gd name="connsiteX20" fmla="*/ 1158941 w 4286774"/>
                      <a:gd name="connsiteY20" fmla="*/ 2902591 h 2902591"/>
                      <a:gd name="connsiteX21" fmla="*/ 42436 w 4286774"/>
                      <a:gd name="connsiteY21" fmla="*/ 2902591 h 2902591"/>
                      <a:gd name="connsiteX22" fmla="*/ 0 w 4286774"/>
                      <a:gd name="connsiteY22" fmla="*/ 2860155 h 2902591"/>
                      <a:gd name="connsiteX23" fmla="*/ 0 w 4286774"/>
                      <a:gd name="connsiteY23" fmla="*/ 2268434 h 2902591"/>
                      <a:gd name="connsiteX24" fmla="*/ 0 w 4286774"/>
                      <a:gd name="connsiteY24" fmla="*/ 1733067 h 2902591"/>
                      <a:gd name="connsiteX25" fmla="*/ 0 w 4286774"/>
                      <a:gd name="connsiteY25" fmla="*/ 1141346 h 2902591"/>
                      <a:gd name="connsiteX26" fmla="*/ 0 w 4286774"/>
                      <a:gd name="connsiteY26" fmla="*/ 662334 h 2902591"/>
                      <a:gd name="connsiteX27" fmla="*/ 0 w 4286774"/>
                      <a:gd name="connsiteY27" fmla="*/ 42436 h 2902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86774" h="2902591" fill="none" extrusionOk="0">
                        <a:moveTo>
                          <a:pt x="0" y="42436"/>
                        </a:moveTo>
                        <a:cubicBezTo>
                          <a:pt x="5282" y="19702"/>
                          <a:pt x="14370" y="-1617"/>
                          <a:pt x="42436" y="0"/>
                        </a:cubicBezTo>
                        <a:cubicBezTo>
                          <a:pt x="243153" y="-10157"/>
                          <a:pt x="528557" y="-993"/>
                          <a:pt x="684727" y="0"/>
                        </a:cubicBezTo>
                        <a:cubicBezTo>
                          <a:pt x="840897" y="993"/>
                          <a:pt x="1077675" y="-18120"/>
                          <a:pt x="1242979" y="0"/>
                        </a:cubicBezTo>
                        <a:cubicBezTo>
                          <a:pt x="1408283" y="18120"/>
                          <a:pt x="1586218" y="9255"/>
                          <a:pt x="1927289" y="0"/>
                        </a:cubicBezTo>
                        <a:cubicBezTo>
                          <a:pt x="2268360" y="-9255"/>
                          <a:pt x="2318553" y="10518"/>
                          <a:pt x="2443523" y="0"/>
                        </a:cubicBezTo>
                        <a:cubicBezTo>
                          <a:pt x="2568493" y="-10518"/>
                          <a:pt x="2793663" y="-21654"/>
                          <a:pt x="3127833" y="0"/>
                        </a:cubicBezTo>
                        <a:cubicBezTo>
                          <a:pt x="3462003" y="21654"/>
                          <a:pt x="3547319" y="16947"/>
                          <a:pt x="3728104" y="0"/>
                        </a:cubicBezTo>
                        <a:cubicBezTo>
                          <a:pt x="3908889" y="-16947"/>
                          <a:pt x="4096257" y="-1329"/>
                          <a:pt x="4244338" y="0"/>
                        </a:cubicBezTo>
                        <a:cubicBezTo>
                          <a:pt x="4269399" y="-1156"/>
                          <a:pt x="4287146" y="20235"/>
                          <a:pt x="4286774" y="42436"/>
                        </a:cubicBezTo>
                        <a:cubicBezTo>
                          <a:pt x="4281902" y="242951"/>
                          <a:pt x="4305694" y="446587"/>
                          <a:pt x="4286774" y="549625"/>
                        </a:cubicBezTo>
                        <a:cubicBezTo>
                          <a:pt x="4267854" y="652663"/>
                          <a:pt x="4270545" y="871261"/>
                          <a:pt x="4286774" y="1169524"/>
                        </a:cubicBezTo>
                        <a:cubicBezTo>
                          <a:pt x="4303003" y="1467787"/>
                          <a:pt x="4309727" y="1607214"/>
                          <a:pt x="4286774" y="1789422"/>
                        </a:cubicBezTo>
                        <a:cubicBezTo>
                          <a:pt x="4263821" y="1971630"/>
                          <a:pt x="4285653" y="2078207"/>
                          <a:pt x="4286774" y="2296611"/>
                        </a:cubicBezTo>
                        <a:cubicBezTo>
                          <a:pt x="4287895" y="2515015"/>
                          <a:pt x="4265666" y="2701439"/>
                          <a:pt x="4286774" y="2860155"/>
                        </a:cubicBezTo>
                        <a:cubicBezTo>
                          <a:pt x="4289865" y="2880301"/>
                          <a:pt x="4268642" y="2902070"/>
                          <a:pt x="4244338" y="2902591"/>
                        </a:cubicBezTo>
                        <a:cubicBezTo>
                          <a:pt x="4098640" y="2918609"/>
                          <a:pt x="3896649" y="2923593"/>
                          <a:pt x="3560028" y="2902591"/>
                        </a:cubicBezTo>
                        <a:cubicBezTo>
                          <a:pt x="3223407" y="2881590"/>
                          <a:pt x="3241733" y="2892565"/>
                          <a:pt x="3001776" y="2902591"/>
                        </a:cubicBezTo>
                        <a:cubicBezTo>
                          <a:pt x="2761819" y="2912617"/>
                          <a:pt x="2533819" y="2889336"/>
                          <a:pt x="2359485" y="2902591"/>
                        </a:cubicBezTo>
                        <a:cubicBezTo>
                          <a:pt x="2185151" y="2915846"/>
                          <a:pt x="1938675" y="2903612"/>
                          <a:pt x="1759213" y="2902591"/>
                        </a:cubicBezTo>
                        <a:cubicBezTo>
                          <a:pt x="1579751" y="2901570"/>
                          <a:pt x="1347267" y="2897775"/>
                          <a:pt x="1158941" y="2902591"/>
                        </a:cubicBezTo>
                        <a:cubicBezTo>
                          <a:pt x="970615" y="2907407"/>
                          <a:pt x="499480" y="2957912"/>
                          <a:pt x="42436" y="2902591"/>
                        </a:cubicBezTo>
                        <a:cubicBezTo>
                          <a:pt x="13874" y="2904473"/>
                          <a:pt x="-785" y="2883193"/>
                          <a:pt x="0" y="2860155"/>
                        </a:cubicBezTo>
                        <a:cubicBezTo>
                          <a:pt x="12235" y="2698478"/>
                          <a:pt x="9182" y="2535847"/>
                          <a:pt x="0" y="2268434"/>
                        </a:cubicBezTo>
                        <a:cubicBezTo>
                          <a:pt x="-9182" y="2001021"/>
                          <a:pt x="-11580" y="1845878"/>
                          <a:pt x="0" y="1733067"/>
                        </a:cubicBezTo>
                        <a:cubicBezTo>
                          <a:pt x="11580" y="1620256"/>
                          <a:pt x="-28800" y="1385027"/>
                          <a:pt x="0" y="1141346"/>
                        </a:cubicBezTo>
                        <a:cubicBezTo>
                          <a:pt x="28800" y="897665"/>
                          <a:pt x="13409" y="853014"/>
                          <a:pt x="0" y="662334"/>
                        </a:cubicBezTo>
                        <a:cubicBezTo>
                          <a:pt x="-13409" y="471654"/>
                          <a:pt x="-8235" y="201441"/>
                          <a:pt x="0" y="42436"/>
                        </a:cubicBezTo>
                        <a:close/>
                      </a:path>
                      <a:path w="4286774" h="2902591" stroke="0" extrusionOk="0">
                        <a:moveTo>
                          <a:pt x="0" y="42436"/>
                        </a:moveTo>
                        <a:cubicBezTo>
                          <a:pt x="3469" y="21700"/>
                          <a:pt x="14975" y="3575"/>
                          <a:pt x="42436" y="0"/>
                        </a:cubicBezTo>
                        <a:cubicBezTo>
                          <a:pt x="269107" y="9735"/>
                          <a:pt x="454954" y="23944"/>
                          <a:pt x="600689" y="0"/>
                        </a:cubicBezTo>
                        <a:cubicBezTo>
                          <a:pt x="746424" y="-23944"/>
                          <a:pt x="918625" y="-8969"/>
                          <a:pt x="1074903" y="0"/>
                        </a:cubicBezTo>
                        <a:cubicBezTo>
                          <a:pt x="1231181" y="8969"/>
                          <a:pt x="1553554" y="-22582"/>
                          <a:pt x="1675175" y="0"/>
                        </a:cubicBezTo>
                        <a:cubicBezTo>
                          <a:pt x="1796796" y="22582"/>
                          <a:pt x="1921314" y="-21063"/>
                          <a:pt x="2149390" y="0"/>
                        </a:cubicBezTo>
                        <a:cubicBezTo>
                          <a:pt x="2377466" y="21063"/>
                          <a:pt x="2585556" y="-12397"/>
                          <a:pt x="2833699" y="0"/>
                        </a:cubicBezTo>
                        <a:cubicBezTo>
                          <a:pt x="3081842" y="12397"/>
                          <a:pt x="3172640" y="15441"/>
                          <a:pt x="3433971" y="0"/>
                        </a:cubicBezTo>
                        <a:cubicBezTo>
                          <a:pt x="3695302" y="-15441"/>
                          <a:pt x="3850858" y="-14486"/>
                          <a:pt x="4244338" y="0"/>
                        </a:cubicBezTo>
                        <a:cubicBezTo>
                          <a:pt x="4270739" y="3651"/>
                          <a:pt x="4285748" y="16690"/>
                          <a:pt x="4286774" y="42436"/>
                        </a:cubicBezTo>
                        <a:cubicBezTo>
                          <a:pt x="4306080" y="267825"/>
                          <a:pt x="4284825" y="419467"/>
                          <a:pt x="4286774" y="605980"/>
                        </a:cubicBezTo>
                        <a:cubicBezTo>
                          <a:pt x="4288723" y="792493"/>
                          <a:pt x="4309198" y="1013175"/>
                          <a:pt x="4286774" y="1197701"/>
                        </a:cubicBezTo>
                        <a:cubicBezTo>
                          <a:pt x="4264350" y="1382227"/>
                          <a:pt x="4260016" y="1554891"/>
                          <a:pt x="4286774" y="1817599"/>
                        </a:cubicBezTo>
                        <a:cubicBezTo>
                          <a:pt x="4313532" y="2080307"/>
                          <a:pt x="4338731" y="2566630"/>
                          <a:pt x="4286774" y="2860155"/>
                        </a:cubicBezTo>
                        <a:cubicBezTo>
                          <a:pt x="4285688" y="2878318"/>
                          <a:pt x="4272232" y="2905520"/>
                          <a:pt x="4244338" y="2902591"/>
                        </a:cubicBezTo>
                        <a:cubicBezTo>
                          <a:pt x="4113960" y="2905718"/>
                          <a:pt x="3850322" y="2923912"/>
                          <a:pt x="3728104" y="2902591"/>
                        </a:cubicBezTo>
                        <a:cubicBezTo>
                          <a:pt x="3605886" y="2881270"/>
                          <a:pt x="3432275" y="2888655"/>
                          <a:pt x="3169852" y="2902591"/>
                        </a:cubicBezTo>
                        <a:cubicBezTo>
                          <a:pt x="2907429" y="2916527"/>
                          <a:pt x="2831924" y="2906370"/>
                          <a:pt x="2695637" y="2902591"/>
                        </a:cubicBezTo>
                        <a:cubicBezTo>
                          <a:pt x="2559351" y="2898812"/>
                          <a:pt x="2323214" y="2887836"/>
                          <a:pt x="2011327" y="2902591"/>
                        </a:cubicBezTo>
                        <a:cubicBezTo>
                          <a:pt x="1699440" y="2917347"/>
                          <a:pt x="1587390" y="2891914"/>
                          <a:pt x="1411056" y="2902591"/>
                        </a:cubicBezTo>
                        <a:cubicBezTo>
                          <a:pt x="1234722" y="2913268"/>
                          <a:pt x="1112291" y="2882929"/>
                          <a:pt x="936841" y="2902591"/>
                        </a:cubicBezTo>
                        <a:cubicBezTo>
                          <a:pt x="761392" y="2922253"/>
                          <a:pt x="322173" y="2935663"/>
                          <a:pt x="42436" y="2902591"/>
                        </a:cubicBezTo>
                        <a:cubicBezTo>
                          <a:pt x="15473" y="2900020"/>
                          <a:pt x="719" y="2887711"/>
                          <a:pt x="0" y="2860155"/>
                        </a:cubicBezTo>
                        <a:cubicBezTo>
                          <a:pt x="25631" y="2585986"/>
                          <a:pt x="-9705" y="2415109"/>
                          <a:pt x="0" y="2296611"/>
                        </a:cubicBezTo>
                        <a:cubicBezTo>
                          <a:pt x="9705" y="2178113"/>
                          <a:pt x="-5159" y="1942897"/>
                          <a:pt x="0" y="1761245"/>
                        </a:cubicBezTo>
                        <a:cubicBezTo>
                          <a:pt x="5159" y="1579593"/>
                          <a:pt x="-19374" y="1353333"/>
                          <a:pt x="0" y="1169524"/>
                        </a:cubicBezTo>
                        <a:cubicBezTo>
                          <a:pt x="19374" y="985715"/>
                          <a:pt x="21655" y="844854"/>
                          <a:pt x="0" y="662334"/>
                        </a:cubicBezTo>
                        <a:cubicBezTo>
                          <a:pt x="-21655" y="479814"/>
                          <a:pt x="-30640" y="313271"/>
                          <a:pt x="0" y="4243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1E3108-812F-5B67-557A-52A6A4BC82B6}"/>
              </a:ext>
            </a:extLst>
          </p:cNvPr>
          <p:cNvCxnSpPr>
            <a:cxnSpLocks/>
          </p:cNvCxnSpPr>
          <p:nvPr/>
        </p:nvCxnSpPr>
        <p:spPr>
          <a:xfrm>
            <a:off x="5279424" y="962952"/>
            <a:ext cx="31374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6AF5AFD-5419-98E0-C09A-6F38C917A35E}"/>
              </a:ext>
            </a:extLst>
          </p:cNvPr>
          <p:cNvSpPr txBox="1"/>
          <p:nvPr/>
        </p:nvSpPr>
        <p:spPr>
          <a:xfrm>
            <a:off x="4566360" y="622423"/>
            <a:ext cx="385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ysClr val="windowText" lastClr="000000"/>
                </a:solidFill>
                <a:latin typeface="Ink Free" panose="03080402000500000000" pitchFamily="66" charset="0"/>
              </a:rPr>
              <a:t>Abstract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B39B54-B5A1-CF49-3753-91AB8E876D19}"/>
              </a:ext>
            </a:extLst>
          </p:cNvPr>
          <p:cNvCxnSpPr>
            <a:cxnSpLocks/>
          </p:cNvCxnSpPr>
          <p:nvPr/>
        </p:nvCxnSpPr>
        <p:spPr>
          <a:xfrm>
            <a:off x="4658638" y="1172677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DDEC96-65C4-DD57-4A85-7DA0A22597A8}"/>
              </a:ext>
            </a:extLst>
          </p:cNvPr>
          <p:cNvCxnSpPr>
            <a:cxnSpLocks/>
          </p:cNvCxnSpPr>
          <p:nvPr/>
        </p:nvCxnSpPr>
        <p:spPr>
          <a:xfrm>
            <a:off x="4658638" y="1400886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6B9E13-6CE1-AABB-107A-DAC208039EAA}"/>
              </a:ext>
            </a:extLst>
          </p:cNvPr>
          <p:cNvCxnSpPr>
            <a:cxnSpLocks/>
          </p:cNvCxnSpPr>
          <p:nvPr/>
        </p:nvCxnSpPr>
        <p:spPr>
          <a:xfrm>
            <a:off x="4658638" y="1602222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F5404C-BD71-8BAA-2AAD-D7FEB98DCBDA}"/>
              </a:ext>
            </a:extLst>
          </p:cNvPr>
          <p:cNvCxnSpPr>
            <a:cxnSpLocks/>
          </p:cNvCxnSpPr>
          <p:nvPr/>
        </p:nvCxnSpPr>
        <p:spPr>
          <a:xfrm>
            <a:off x="4658638" y="1820336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C884B0-831F-D3CE-3A56-F13EAB5619C8}"/>
              </a:ext>
            </a:extLst>
          </p:cNvPr>
          <p:cNvCxnSpPr>
            <a:cxnSpLocks/>
          </p:cNvCxnSpPr>
          <p:nvPr/>
        </p:nvCxnSpPr>
        <p:spPr>
          <a:xfrm>
            <a:off x="4658638" y="2038450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26C626-DD72-1969-AE43-68C1C6C42DE5}"/>
              </a:ext>
            </a:extLst>
          </p:cNvPr>
          <p:cNvCxnSpPr>
            <a:cxnSpLocks/>
          </p:cNvCxnSpPr>
          <p:nvPr/>
        </p:nvCxnSpPr>
        <p:spPr>
          <a:xfrm>
            <a:off x="4658638" y="2263131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58E4A0-DDD2-AF5D-2FFF-3054BFCC9411}"/>
              </a:ext>
            </a:extLst>
          </p:cNvPr>
          <p:cNvCxnSpPr>
            <a:cxnSpLocks/>
          </p:cNvCxnSpPr>
          <p:nvPr/>
        </p:nvCxnSpPr>
        <p:spPr>
          <a:xfrm>
            <a:off x="4658638" y="2481245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A448F1-C78C-7C08-BF28-B505D7957E2B}"/>
              </a:ext>
            </a:extLst>
          </p:cNvPr>
          <p:cNvCxnSpPr>
            <a:cxnSpLocks/>
          </p:cNvCxnSpPr>
          <p:nvPr/>
        </p:nvCxnSpPr>
        <p:spPr>
          <a:xfrm>
            <a:off x="4658638" y="2716820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A0761F-44BF-C68F-2C36-A2971D2EC772}"/>
              </a:ext>
            </a:extLst>
          </p:cNvPr>
          <p:cNvCxnSpPr>
            <a:cxnSpLocks/>
          </p:cNvCxnSpPr>
          <p:nvPr/>
        </p:nvCxnSpPr>
        <p:spPr>
          <a:xfrm>
            <a:off x="4658638" y="2934934"/>
            <a:ext cx="37582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3D99D8E-9C46-674E-E52C-893FE376AD59}"/>
              </a:ext>
            </a:extLst>
          </p:cNvPr>
          <p:cNvSpPr txBox="1"/>
          <p:nvPr/>
        </p:nvSpPr>
        <p:spPr>
          <a:xfrm>
            <a:off x="8234120" y="745886"/>
            <a:ext cx="3850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  <a:latin typeface="+mj-lt"/>
              </a:rPr>
              <a:t>Unstructured abstract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B5651F-3916-BF2A-FB5E-A45ABF12C63E}"/>
              </a:ext>
            </a:extLst>
          </p:cNvPr>
          <p:cNvSpPr txBox="1"/>
          <p:nvPr/>
        </p:nvSpPr>
        <p:spPr>
          <a:xfrm>
            <a:off x="3091904" y="5843009"/>
            <a:ext cx="3850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  <a:latin typeface="+mj-lt"/>
              </a:rPr>
              <a:t>Structured abstract</a:t>
            </a:r>
          </a:p>
        </p:txBody>
      </p:sp>
    </p:spTree>
    <p:extLst>
      <p:ext uri="{BB962C8B-B14F-4D97-AF65-F5344CB8AC3E}">
        <p14:creationId xmlns:p14="http://schemas.microsoft.com/office/powerpoint/2010/main" val="7477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5548E-CA80-5411-9990-25971D03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3D1F-F8AD-8ADA-3F96-BAB3DC14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content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BD628-552A-9C8A-3321-DE245F8F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39" y="2291079"/>
            <a:ext cx="8123336" cy="2275842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3AA1A-6DC6-3E72-C4B8-8EAA25ECF17B}"/>
              </a:ext>
            </a:extLst>
          </p:cNvPr>
          <p:cNvSpPr txBox="1"/>
          <p:nvPr/>
        </p:nvSpPr>
        <p:spPr>
          <a:xfrm>
            <a:off x="5479" y="5716055"/>
            <a:ext cx="2996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(Curran, 2016)</a:t>
            </a:r>
          </a:p>
        </p:txBody>
      </p:sp>
    </p:spTree>
    <p:extLst>
      <p:ext uri="{BB962C8B-B14F-4D97-AF65-F5344CB8AC3E}">
        <p14:creationId xmlns:p14="http://schemas.microsoft.com/office/powerpoint/2010/main" val="120864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D8F90-4407-71D0-A07E-CBE803B51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BB11-9D4F-9193-4DD0-FB2FB9E2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content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E511B-3FFD-66EF-517D-A19BB92C295D}"/>
              </a:ext>
            </a:extLst>
          </p:cNvPr>
          <p:cNvSpPr txBox="1"/>
          <p:nvPr/>
        </p:nvSpPr>
        <p:spPr>
          <a:xfrm>
            <a:off x="5479" y="5716055"/>
            <a:ext cx="2996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(Squires, 1990)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7BED53-E7C5-93F9-A3F1-3C6A97D0CFF8}"/>
              </a:ext>
            </a:extLst>
          </p:cNvPr>
          <p:cNvSpPr/>
          <p:nvPr/>
        </p:nvSpPr>
        <p:spPr>
          <a:xfrm>
            <a:off x="5295692" y="1123837"/>
            <a:ext cx="4750338" cy="4664197"/>
          </a:xfrm>
          <a:prstGeom prst="roundRect">
            <a:avLst>
              <a:gd name="adj" fmla="val 1462"/>
            </a:avLst>
          </a:prstGeom>
          <a:ln w="28575">
            <a:extLst>
              <a:ext uri="{C807C97D-BFC1-408E-A445-0C87EB9F89A2}">
                <ask:lineSketchStyleProps xmlns:ask="http://schemas.microsoft.com/office/drawing/2018/sketchyshapes" sd="3728901425">
                  <a:custGeom>
                    <a:avLst/>
                    <a:gdLst>
                      <a:gd name="connsiteX0" fmla="*/ 0 w 4750338"/>
                      <a:gd name="connsiteY0" fmla="*/ 68191 h 4664197"/>
                      <a:gd name="connsiteX1" fmla="*/ 68191 w 4750338"/>
                      <a:gd name="connsiteY1" fmla="*/ 0 h 4664197"/>
                      <a:gd name="connsiteX2" fmla="*/ 819607 w 4750338"/>
                      <a:gd name="connsiteY2" fmla="*/ 0 h 4664197"/>
                      <a:gd name="connsiteX3" fmla="*/ 1478743 w 4750338"/>
                      <a:gd name="connsiteY3" fmla="*/ 0 h 4664197"/>
                      <a:gd name="connsiteX4" fmla="*/ 2091740 w 4750338"/>
                      <a:gd name="connsiteY4" fmla="*/ 0 h 4664197"/>
                      <a:gd name="connsiteX5" fmla="*/ 2704737 w 4750338"/>
                      <a:gd name="connsiteY5" fmla="*/ 0 h 4664197"/>
                      <a:gd name="connsiteX6" fmla="*/ 3363874 w 4750338"/>
                      <a:gd name="connsiteY6" fmla="*/ 0 h 4664197"/>
                      <a:gd name="connsiteX7" fmla="*/ 3930731 w 4750338"/>
                      <a:gd name="connsiteY7" fmla="*/ 0 h 4664197"/>
                      <a:gd name="connsiteX8" fmla="*/ 4682147 w 4750338"/>
                      <a:gd name="connsiteY8" fmla="*/ 0 h 4664197"/>
                      <a:gd name="connsiteX9" fmla="*/ 4750338 w 4750338"/>
                      <a:gd name="connsiteY9" fmla="*/ 68191 h 4664197"/>
                      <a:gd name="connsiteX10" fmla="*/ 4750338 w 4750338"/>
                      <a:gd name="connsiteY10" fmla="*/ 805578 h 4664197"/>
                      <a:gd name="connsiteX11" fmla="*/ 4750338 w 4750338"/>
                      <a:gd name="connsiteY11" fmla="*/ 1407131 h 4664197"/>
                      <a:gd name="connsiteX12" fmla="*/ 4750338 w 4750338"/>
                      <a:gd name="connsiteY12" fmla="*/ 2099239 h 4664197"/>
                      <a:gd name="connsiteX13" fmla="*/ 4750338 w 4750338"/>
                      <a:gd name="connsiteY13" fmla="*/ 2746070 h 4664197"/>
                      <a:gd name="connsiteX14" fmla="*/ 4750338 w 4750338"/>
                      <a:gd name="connsiteY14" fmla="*/ 3347623 h 4664197"/>
                      <a:gd name="connsiteX15" fmla="*/ 4750338 w 4750338"/>
                      <a:gd name="connsiteY15" fmla="*/ 4039732 h 4664197"/>
                      <a:gd name="connsiteX16" fmla="*/ 4750338 w 4750338"/>
                      <a:gd name="connsiteY16" fmla="*/ 4596006 h 4664197"/>
                      <a:gd name="connsiteX17" fmla="*/ 4682147 w 4750338"/>
                      <a:gd name="connsiteY17" fmla="*/ 4664197 h 4664197"/>
                      <a:gd name="connsiteX18" fmla="*/ 4023010 w 4750338"/>
                      <a:gd name="connsiteY18" fmla="*/ 4664197 h 4664197"/>
                      <a:gd name="connsiteX19" fmla="*/ 3502293 w 4750338"/>
                      <a:gd name="connsiteY19" fmla="*/ 4664197 h 4664197"/>
                      <a:gd name="connsiteX20" fmla="*/ 2843156 w 4750338"/>
                      <a:gd name="connsiteY20" fmla="*/ 4664197 h 4664197"/>
                      <a:gd name="connsiteX21" fmla="*/ 2230159 w 4750338"/>
                      <a:gd name="connsiteY21" fmla="*/ 4664197 h 4664197"/>
                      <a:gd name="connsiteX22" fmla="*/ 1524883 w 4750338"/>
                      <a:gd name="connsiteY22" fmla="*/ 4664197 h 4664197"/>
                      <a:gd name="connsiteX23" fmla="*/ 1004165 w 4750338"/>
                      <a:gd name="connsiteY23" fmla="*/ 4664197 h 4664197"/>
                      <a:gd name="connsiteX24" fmla="*/ 68191 w 4750338"/>
                      <a:gd name="connsiteY24" fmla="*/ 4664197 h 4664197"/>
                      <a:gd name="connsiteX25" fmla="*/ 0 w 4750338"/>
                      <a:gd name="connsiteY25" fmla="*/ 4596006 h 4664197"/>
                      <a:gd name="connsiteX26" fmla="*/ 0 w 4750338"/>
                      <a:gd name="connsiteY26" fmla="*/ 4039732 h 4664197"/>
                      <a:gd name="connsiteX27" fmla="*/ 0 w 4750338"/>
                      <a:gd name="connsiteY27" fmla="*/ 3392901 h 4664197"/>
                      <a:gd name="connsiteX28" fmla="*/ 0 w 4750338"/>
                      <a:gd name="connsiteY28" fmla="*/ 2746070 h 4664197"/>
                      <a:gd name="connsiteX29" fmla="*/ 0 w 4750338"/>
                      <a:gd name="connsiteY29" fmla="*/ 2099239 h 4664197"/>
                      <a:gd name="connsiteX30" fmla="*/ 0 w 4750338"/>
                      <a:gd name="connsiteY30" fmla="*/ 1407131 h 4664197"/>
                      <a:gd name="connsiteX31" fmla="*/ 0 w 4750338"/>
                      <a:gd name="connsiteY31" fmla="*/ 760300 h 4664197"/>
                      <a:gd name="connsiteX32" fmla="*/ 0 w 4750338"/>
                      <a:gd name="connsiteY32" fmla="*/ 68191 h 466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750338" h="4664197" fill="none" extrusionOk="0">
                        <a:moveTo>
                          <a:pt x="0" y="68191"/>
                        </a:moveTo>
                        <a:cubicBezTo>
                          <a:pt x="5886" y="31943"/>
                          <a:pt x="34556" y="229"/>
                          <a:pt x="68191" y="0"/>
                        </a:cubicBezTo>
                        <a:cubicBezTo>
                          <a:pt x="422593" y="-15312"/>
                          <a:pt x="498735" y="4513"/>
                          <a:pt x="819607" y="0"/>
                        </a:cubicBezTo>
                        <a:cubicBezTo>
                          <a:pt x="1140479" y="-4513"/>
                          <a:pt x="1188934" y="12827"/>
                          <a:pt x="1478743" y="0"/>
                        </a:cubicBezTo>
                        <a:cubicBezTo>
                          <a:pt x="1768552" y="-12827"/>
                          <a:pt x="1826086" y="11621"/>
                          <a:pt x="2091740" y="0"/>
                        </a:cubicBezTo>
                        <a:cubicBezTo>
                          <a:pt x="2357394" y="-11621"/>
                          <a:pt x="2405618" y="-27697"/>
                          <a:pt x="2704737" y="0"/>
                        </a:cubicBezTo>
                        <a:cubicBezTo>
                          <a:pt x="3003856" y="27697"/>
                          <a:pt x="3119146" y="-31783"/>
                          <a:pt x="3363874" y="0"/>
                        </a:cubicBezTo>
                        <a:cubicBezTo>
                          <a:pt x="3608602" y="31783"/>
                          <a:pt x="3780851" y="11259"/>
                          <a:pt x="3930731" y="0"/>
                        </a:cubicBezTo>
                        <a:cubicBezTo>
                          <a:pt x="4080611" y="-11259"/>
                          <a:pt x="4421616" y="35290"/>
                          <a:pt x="4682147" y="0"/>
                        </a:cubicBezTo>
                        <a:cubicBezTo>
                          <a:pt x="4716532" y="3343"/>
                          <a:pt x="4749073" y="34382"/>
                          <a:pt x="4750338" y="68191"/>
                        </a:cubicBezTo>
                        <a:cubicBezTo>
                          <a:pt x="4745837" y="348408"/>
                          <a:pt x="4714644" y="583536"/>
                          <a:pt x="4750338" y="805578"/>
                        </a:cubicBezTo>
                        <a:cubicBezTo>
                          <a:pt x="4786032" y="1027620"/>
                          <a:pt x="4756219" y="1186724"/>
                          <a:pt x="4750338" y="1407131"/>
                        </a:cubicBezTo>
                        <a:cubicBezTo>
                          <a:pt x="4744457" y="1627538"/>
                          <a:pt x="4723335" y="1873856"/>
                          <a:pt x="4750338" y="2099239"/>
                        </a:cubicBezTo>
                        <a:cubicBezTo>
                          <a:pt x="4777341" y="2324622"/>
                          <a:pt x="4771983" y="2540836"/>
                          <a:pt x="4750338" y="2746070"/>
                        </a:cubicBezTo>
                        <a:cubicBezTo>
                          <a:pt x="4728693" y="2951304"/>
                          <a:pt x="4736331" y="3198218"/>
                          <a:pt x="4750338" y="3347623"/>
                        </a:cubicBezTo>
                        <a:cubicBezTo>
                          <a:pt x="4764345" y="3497028"/>
                          <a:pt x="4770234" y="3822136"/>
                          <a:pt x="4750338" y="4039732"/>
                        </a:cubicBezTo>
                        <a:cubicBezTo>
                          <a:pt x="4730442" y="4257328"/>
                          <a:pt x="4766956" y="4388428"/>
                          <a:pt x="4750338" y="4596006"/>
                        </a:cubicBezTo>
                        <a:cubicBezTo>
                          <a:pt x="4749608" y="4633092"/>
                          <a:pt x="4713980" y="4662251"/>
                          <a:pt x="4682147" y="4664197"/>
                        </a:cubicBezTo>
                        <a:cubicBezTo>
                          <a:pt x="4530298" y="4696496"/>
                          <a:pt x="4210404" y="4682847"/>
                          <a:pt x="4023010" y="4664197"/>
                        </a:cubicBezTo>
                        <a:cubicBezTo>
                          <a:pt x="3835616" y="4645547"/>
                          <a:pt x="3659498" y="4658322"/>
                          <a:pt x="3502293" y="4664197"/>
                        </a:cubicBezTo>
                        <a:cubicBezTo>
                          <a:pt x="3345088" y="4670072"/>
                          <a:pt x="3028642" y="4675702"/>
                          <a:pt x="2843156" y="4664197"/>
                        </a:cubicBezTo>
                        <a:cubicBezTo>
                          <a:pt x="2657670" y="4652692"/>
                          <a:pt x="2390454" y="4669610"/>
                          <a:pt x="2230159" y="4664197"/>
                        </a:cubicBezTo>
                        <a:cubicBezTo>
                          <a:pt x="2069864" y="4658784"/>
                          <a:pt x="1744153" y="4672367"/>
                          <a:pt x="1524883" y="4664197"/>
                        </a:cubicBezTo>
                        <a:cubicBezTo>
                          <a:pt x="1305613" y="4656027"/>
                          <a:pt x="1174705" y="4668952"/>
                          <a:pt x="1004165" y="4664197"/>
                        </a:cubicBezTo>
                        <a:cubicBezTo>
                          <a:pt x="833625" y="4659442"/>
                          <a:pt x="423840" y="4659944"/>
                          <a:pt x="68191" y="4664197"/>
                        </a:cubicBezTo>
                        <a:cubicBezTo>
                          <a:pt x="25571" y="4664906"/>
                          <a:pt x="-5245" y="4635149"/>
                          <a:pt x="0" y="4596006"/>
                        </a:cubicBezTo>
                        <a:cubicBezTo>
                          <a:pt x="13127" y="4386086"/>
                          <a:pt x="17048" y="4174212"/>
                          <a:pt x="0" y="4039732"/>
                        </a:cubicBezTo>
                        <a:cubicBezTo>
                          <a:pt x="-17048" y="3905252"/>
                          <a:pt x="30630" y="3707567"/>
                          <a:pt x="0" y="3392901"/>
                        </a:cubicBezTo>
                        <a:cubicBezTo>
                          <a:pt x="-30630" y="3078235"/>
                          <a:pt x="-11360" y="2940230"/>
                          <a:pt x="0" y="2746070"/>
                        </a:cubicBezTo>
                        <a:cubicBezTo>
                          <a:pt x="11360" y="2551910"/>
                          <a:pt x="21368" y="2286420"/>
                          <a:pt x="0" y="2099239"/>
                        </a:cubicBezTo>
                        <a:cubicBezTo>
                          <a:pt x="-21368" y="1912058"/>
                          <a:pt x="8469" y="1714222"/>
                          <a:pt x="0" y="1407131"/>
                        </a:cubicBezTo>
                        <a:cubicBezTo>
                          <a:pt x="-8469" y="1100040"/>
                          <a:pt x="6328" y="892745"/>
                          <a:pt x="0" y="760300"/>
                        </a:cubicBezTo>
                        <a:cubicBezTo>
                          <a:pt x="-6328" y="627855"/>
                          <a:pt x="-18266" y="250893"/>
                          <a:pt x="0" y="68191"/>
                        </a:cubicBezTo>
                        <a:close/>
                      </a:path>
                      <a:path w="4750338" h="4664197" stroke="0" extrusionOk="0">
                        <a:moveTo>
                          <a:pt x="0" y="68191"/>
                        </a:moveTo>
                        <a:cubicBezTo>
                          <a:pt x="3992" y="33638"/>
                          <a:pt x="29852" y="602"/>
                          <a:pt x="68191" y="0"/>
                        </a:cubicBezTo>
                        <a:cubicBezTo>
                          <a:pt x="352757" y="-20139"/>
                          <a:pt x="493774" y="-4130"/>
                          <a:pt x="681188" y="0"/>
                        </a:cubicBezTo>
                        <a:cubicBezTo>
                          <a:pt x="868602" y="4130"/>
                          <a:pt x="1072452" y="-13076"/>
                          <a:pt x="1201906" y="0"/>
                        </a:cubicBezTo>
                        <a:cubicBezTo>
                          <a:pt x="1331360" y="13076"/>
                          <a:pt x="1622709" y="7257"/>
                          <a:pt x="1861042" y="0"/>
                        </a:cubicBezTo>
                        <a:cubicBezTo>
                          <a:pt x="2099375" y="-7257"/>
                          <a:pt x="2208767" y="16229"/>
                          <a:pt x="2381760" y="0"/>
                        </a:cubicBezTo>
                        <a:cubicBezTo>
                          <a:pt x="2554753" y="-16229"/>
                          <a:pt x="2931801" y="13848"/>
                          <a:pt x="3133176" y="0"/>
                        </a:cubicBezTo>
                        <a:cubicBezTo>
                          <a:pt x="3334551" y="-13848"/>
                          <a:pt x="3617305" y="-1782"/>
                          <a:pt x="3792313" y="0"/>
                        </a:cubicBezTo>
                        <a:cubicBezTo>
                          <a:pt x="3967321" y="1782"/>
                          <a:pt x="4496055" y="-39492"/>
                          <a:pt x="4682147" y="0"/>
                        </a:cubicBezTo>
                        <a:cubicBezTo>
                          <a:pt x="4723030" y="3969"/>
                          <a:pt x="4747303" y="23695"/>
                          <a:pt x="4750338" y="68191"/>
                        </a:cubicBezTo>
                        <a:cubicBezTo>
                          <a:pt x="4722954" y="380947"/>
                          <a:pt x="4764426" y="466146"/>
                          <a:pt x="4750338" y="715022"/>
                        </a:cubicBezTo>
                        <a:cubicBezTo>
                          <a:pt x="4736250" y="963898"/>
                          <a:pt x="4765355" y="1065206"/>
                          <a:pt x="4750338" y="1407131"/>
                        </a:cubicBezTo>
                        <a:cubicBezTo>
                          <a:pt x="4735321" y="1749056"/>
                          <a:pt x="4717738" y="1932506"/>
                          <a:pt x="4750338" y="2144518"/>
                        </a:cubicBezTo>
                        <a:cubicBezTo>
                          <a:pt x="4782938" y="2356530"/>
                          <a:pt x="4776357" y="2677662"/>
                          <a:pt x="4750338" y="2836626"/>
                        </a:cubicBezTo>
                        <a:cubicBezTo>
                          <a:pt x="4724319" y="2995590"/>
                          <a:pt x="4717641" y="3227744"/>
                          <a:pt x="4750338" y="3528735"/>
                        </a:cubicBezTo>
                        <a:cubicBezTo>
                          <a:pt x="4783035" y="3829726"/>
                          <a:pt x="4747775" y="4163223"/>
                          <a:pt x="4750338" y="4596006"/>
                        </a:cubicBezTo>
                        <a:cubicBezTo>
                          <a:pt x="4755924" y="4632575"/>
                          <a:pt x="4721408" y="4663087"/>
                          <a:pt x="4682147" y="4664197"/>
                        </a:cubicBezTo>
                        <a:cubicBezTo>
                          <a:pt x="4529038" y="4640707"/>
                          <a:pt x="4248282" y="4656045"/>
                          <a:pt x="4069150" y="4664197"/>
                        </a:cubicBezTo>
                        <a:cubicBezTo>
                          <a:pt x="3890018" y="4672349"/>
                          <a:pt x="3661249" y="4694707"/>
                          <a:pt x="3317734" y="4664197"/>
                        </a:cubicBezTo>
                        <a:cubicBezTo>
                          <a:pt x="2974219" y="4633687"/>
                          <a:pt x="2968899" y="4675375"/>
                          <a:pt x="2658598" y="4664197"/>
                        </a:cubicBezTo>
                        <a:cubicBezTo>
                          <a:pt x="2348297" y="4653019"/>
                          <a:pt x="2397763" y="4689999"/>
                          <a:pt x="2137880" y="4664197"/>
                        </a:cubicBezTo>
                        <a:cubicBezTo>
                          <a:pt x="1877997" y="4638395"/>
                          <a:pt x="1736463" y="4634792"/>
                          <a:pt x="1524883" y="4664197"/>
                        </a:cubicBezTo>
                        <a:cubicBezTo>
                          <a:pt x="1313303" y="4693602"/>
                          <a:pt x="1202409" y="4649779"/>
                          <a:pt x="958025" y="4664197"/>
                        </a:cubicBezTo>
                        <a:cubicBezTo>
                          <a:pt x="713641" y="4678615"/>
                          <a:pt x="346050" y="4627999"/>
                          <a:pt x="68191" y="4664197"/>
                        </a:cubicBezTo>
                        <a:cubicBezTo>
                          <a:pt x="28021" y="4663265"/>
                          <a:pt x="4472" y="4636448"/>
                          <a:pt x="0" y="4596006"/>
                        </a:cubicBezTo>
                        <a:cubicBezTo>
                          <a:pt x="31407" y="4416748"/>
                          <a:pt x="-9294" y="4196632"/>
                          <a:pt x="0" y="3949175"/>
                        </a:cubicBezTo>
                        <a:cubicBezTo>
                          <a:pt x="9294" y="3701718"/>
                          <a:pt x="-18196" y="3634669"/>
                          <a:pt x="0" y="3392901"/>
                        </a:cubicBezTo>
                        <a:cubicBezTo>
                          <a:pt x="18196" y="3151133"/>
                          <a:pt x="-21598" y="3085835"/>
                          <a:pt x="0" y="2881905"/>
                        </a:cubicBezTo>
                        <a:cubicBezTo>
                          <a:pt x="21598" y="2677975"/>
                          <a:pt x="-25906" y="2362710"/>
                          <a:pt x="0" y="2144518"/>
                        </a:cubicBezTo>
                        <a:cubicBezTo>
                          <a:pt x="25906" y="1926326"/>
                          <a:pt x="-19497" y="1686817"/>
                          <a:pt x="0" y="1497687"/>
                        </a:cubicBezTo>
                        <a:cubicBezTo>
                          <a:pt x="19497" y="1308557"/>
                          <a:pt x="18391" y="1211900"/>
                          <a:pt x="0" y="941412"/>
                        </a:cubicBezTo>
                        <a:cubicBezTo>
                          <a:pt x="-18391" y="670924"/>
                          <a:pt x="13822" y="276306"/>
                          <a:pt x="0" y="681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B12602-9741-AF33-0912-30362AB9F386}"/>
              </a:ext>
            </a:extLst>
          </p:cNvPr>
          <p:cNvSpPr txBox="1">
            <a:spLocks/>
          </p:cNvSpPr>
          <p:nvPr/>
        </p:nvSpPr>
        <p:spPr>
          <a:xfrm>
            <a:off x="5347675" y="1123837"/>
            <a:ext cx="4698355" cy="44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Empirical articles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BD1E83B-C1FD-3573-1CBF-0838E48B2C66}"/>
              </a:ext>
            </a:extLst>
          </p:cNvPr>
          <p:cNvSpPr txBox="1">
            <a:spLocks/>
          </p:cNvSpPr>
          <p:nvPr/>
        </p:nvSpPr>
        <p:spPr>
          <a:xfrm>
            <a:off x="5349377" y="1564276"/>
            <a:ext cx="4698355" cy="433204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b="1" i="1"/>
              <a:t>Objective: </a:t>
            </a:r>
            <a:r>
              <a:rPr lang="en-GB"/>
              <a:t>Statement of a precise objective or research question. Note primary and secondary objectives.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Design: </a:t>
            </a:r>
            <a:r>
              <a:rPr lang="en-GB"/>
              <a:t>Note methodology and be descriptive. Include approach, methodology, methods, etc.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Setting: </a:t>
            </a:r>
            <a:r>
              <a:rPr lang="en-GB"/>
              <a:t>Describe the research setting.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Participants: </a:t>
            </a:r>
            <a:r>
              <a:rPr lang="en-GB"/>
              <a:t>Clearly denote the sample characteristics and sampling procedure including details of any compensation.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Intervention: </a:t>
            </a:r>
            <a:r>
              <a:rPr lang="en-GB"/>
              <a:t>If relevant give details of any intervention.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Main outcome measure(s): </a:t>
            </a:r>
            <a:r>
              <a:rPr lang="en-GB"/>
              <a:t>If relevant state clearly all dependent variables within the study.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Main results: </a:t>
            </a:r>
            <a:r>
              <a:rPr lang="en-GB"/>
              <a:t>State the key results/findings of the research. 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/>
              <a:t>Conclusions: </a:t>
            </a:r>
            <a:r>
              <a:rPr lang="en-GB"/>
              <a:t>Draw only conclusions that the evidence presented supports. You may include any limitations here if relevant.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29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BB9D-D4CC-CB3A-C2B3-F4ED0C4B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an empirical manuscript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7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EA14C-E654-0475-4219-C8701B8BC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5A9C-C72A-C12C-9354-FB519569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content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3AF9E-8233-342A-60C6-3D8D2B928D8D}"/>
              </a:ext>
            </a:extLst>
          </p:cNvPr>
          <p:cNvSpPr txBox="1"/>
          <p:nvPr/>
        </p:nvSpPr>
        <p:spPr>
          <a:xfrm>
            <a:off x="5479" y="5716055"/>
            <a:ext cx="2996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(Squires, 1990)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947DA7-61F0-048F-8F18-45DFDBC8A1EF}"/>
              </a:ext>
            </a:extLst>
          </p:cNvPr>
          <p:cNvSpPr/>
          <p:nvPr/>
        </p:nvSpPr>
        <p:spPr>
          <a:xfrm>
            <a:off x="5295692" y="1123837"/>
            <a:ext cx="4750338" cy="4664197"/>
          </a:xfrm>
          <a:prstGeom prst="roundRect">
            <a:avLst>
              <a:gd name="adj" fmla="val 1462"/>
            </a:avLst>
          </a:prstGeom>
          <a:ln w="28575">
            <a:extLst>
              <a:ext uri="{C807C97D-BFC1-408E-A445-0C87EB9F89A2}">
                <ask:lineSketchStyleProps xmlns:ask="http://schemas.microsoft.com/office/drawing/2018/sketchyshapes" sd="3728901425">
                  <a:custGeom>
                    <a:avLst/>
                    <a:gdLst>
                      <a:gd name="connsiteX0" fmla="*/ 0 w 4750338"/>
                      <a:gd name="connsiteY0" fmla="*/ 68191 h 4664197"/>
                      <a:gd name="connsiteX1" fmla="*/ 68191 w 4750338"/>
                      <a:gd name="connsiteY1" fmla="*/ 0 h 4664197"/>
                      <a:gd name="connsiteX2" fmla="*/ 819607 w 4750338"/>
                      <a:gd name="connsiteY2" fmla="*/ 0 h 4664197"/>
                      <a:gd name="connsiteX3" fmla="*/ 1478743 w 4750338"/>
                      <a:gd name="connsiteY3" fmla="*/ 0 h 4664197"/>
                      <a:gd name="connsiteX4" fmla="*/ 2091740 w 4750338"/>
                      <a:gd name="connsiteY4" fmla="*/ 0 h 4664197"/>
                      <a:gd name="connsiteX5" fmla="*/ 2704737 w 4750338"/>
                      <a:gd name="connsiteY5" fmla="*/ 0 h 4664197"/>
                      <a:gd name="connsiteX6" fmla="*/ 3363874 w 4750338"/>
                      <a:gd name="connsiteY6" fmla="*/ 0 h 4664197"/>
                      <a:gd name="connsiteX7" fmla="*/ 3930731 w 4750338"/>
                      <a:gd name="connsiteY7" fmla="*/ 0 h 4664197"/>
                      <a:gd name="connsiteX8" fmla="*/ 4682147 w 4750338"/>
                      <a:gd name="connsiteY8" fmla="*/ 0 h 4664197"/>
                      <a:gd name="connsiteX9" fmla="*/ 4750338 w 4750338"/>
                      <a:gd name="connsiteY9" fmla="*/ 68191 h 4664197"/>
                      <a:gd name="connsiteX10" fmla="*/ 4750338 w 4750338"/>
                      <a:gd name="connsiteY10" fmla="*/ 805578 h 4664197"/>
                      <a:gd name="connsiteX11" fmla="*/ 4750338 w 4750338"/>
                      <a:gd name="connsiteY11" fmla="*/ 1407131 h 4664197"/>
                      <a:gd name="connsiteX12" fmla="*/ 4750338 w 4750338"/>
                      <a:gd name="connsiteY12" fmla="*/ 2099239 h 4664197"/>
                      <a:gd name="connsiteX13" fmla="*/ 4750338 w 4750338"/>
                      <a:gd name="connsiteY13" fmla="*/ 2746070 h 4664197"/>
                      <a:gd name="connsiteX14" fmla="*/ 4750338 w 4750338"/>
                      <a:gd name="connsiteY14" fmla="*/ 3347623 h 4664197"/>
                      <a:gd name="connsiteX15" fmla="*/ 4750338 w 4750338"/>
                      <a:gd name="connsiteY15" fmla="*/ 4039732 h 4664197"/>
                      <a:gd name="connsiteX16" fmla="*/ 4750338 w 4750338"/>
                      <a:gd name="connsiteY16" fmla="*/ 4596006 h 4664197"/>
                      <a:gd name="connsiteX17" fmla="*/ 4682147 w 4750338"/>
                      <a:gd name="connsiteY17" fmla="*/ 4664197 h 4664197"/>
                      <a:gd name="connsiteX18" fmla="*/ 4023010 w 4750338"/>
                      <a:gd name="connsiteY18" fmla="*/ 4664197 h 4664197"/>
                      <a:gd name="connsiteX19" fmla="*/ 3502293 w 4750338"/>
                      <a:gd name="connsiteY19" fmla="*/ 4664197 h 4664197"/>
                      <a:gd name="connsiteX20" fmla="*/ 2843156 w 4750338"/>
                      <a:gd name="connsiteY20" fmla="*/ 4664197 h 4664197"/>
                      <a:gd name="connsiteX21" fmla="*/ 2230159 w 4750338"/>
                      <a:gd name="connsiteY21" fmla="*/ 4664197 h 4664197"/>
                      <a:gd name="connsiteX22" fmla="*/ 1524883 w 4750338"/>
                      <a:gd name="connsiteY22" fmla="*/ 4664197 h 4664197"/>
                      <a:gd name="connsiteX23" fmla="*/ 1004165 w 4750338"/>
                      <a:gd name="connsiteY23" fmla="*/ 4664197 h 4664197"/>
                      <a:gd name="connsiteX24" fmla="*/ 68191 w 4750338"/>
                      <a:gd name="connsiteY24" fmla="*/ 4664197 h 4664197"/>
                      <a:gd name="connsiteX25" fmla="*/ 0 w 4750338"/>
                      <a:gd name="connsiteY25" fmla="*/ 4596006 h 4664197"/>
                      <a:gd name="connsiteX26" fmla="*/ 0 w 4750338"/>
                      <a:gd name="connsiteY26" fmla="*/ 4039732 h 4664197"/>
                      <a:gd name="connsiteX27" fmla="*/ 0 w 4750338"/>
                      <a:gd name="connsiteY27" fmla="*/ 3392901 h 4664197"/>
                      <a:gd name="connsiteX28" fmla="*/ 0 w 4750338"/>
                      <a:gd name="connsiteY28" fmla="*/ 2746070 h 4664197"/>
                      <a:gd name="connsiteX29" fmla="*/ 0 w 4750338"/>
                      <a:gd name="connsiteY29" fmla="*/ 2099239 h 4664197"/>
                      <a:gd name="connsiteX30" fmla="*/ 0 w 4750338"/>
                      <a:gd name="connsiteY30" fmla="*/ 1407131 h 4664197"/>
                      <a:gd name="connsiteX31" fmla="*/ 0 w 4750338"/>
                      <a:gd name="connsiteY31" fmla="*/ 760300 h 4664197"/>
                      <a:gd name="connsiteX32" fmla="*/ 0 w 4750338"/>
                      <a:gd name="connsiteY32" fmla="*/ 68191 h 466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750338" h="4664197" fill="none" extrusionOk="0">
                        <a:moveTo>
                          <a:pt x="0" y="68191"/>
                        </a:moveTo>
                        <a:cubicBezTo>
                          <a:pt x="5886" y="31943"/>
                          <a:pt x="34556" y="229"/>
                          <a:pt x="68191" y="0"/>
                        </a:cubicBezTo>
                        <a:cubicBezTo>
                          <a:pt x="422593" y="-15312"/>
                          <a:pt x="498735" y="4513"/>
                          <a:pt x="819607" y="0"/>
                        </a:cubicBezTo>
                        <a:cubicBezTo>
                          <a:pt x="1140479" y="-4513"/>
                          <a:pt x="1188934" y="12827"/>
                          <a:pt x="1478743" y="0"/>
                        </a:cubicBezTo>
                        <a:cubicBezTo>
                          <a:pt x="1768552" y="-12827"/>
                          <a:pt x="1826086" y="11621"/>
                          <a:pt x="2091740" y="0"/>
                        </a:cubicBezTo>
                        <a:cubicBezTo>
                          <a:pt x="2357394" y="-11621"/>
                          <a:pt x="2405618" y="-27697"/>
                          <a:pt x="2704737" y="0"/>
                        </a:cubicBezTo>
                        <a:cubicBezTo>
                          <a:pt x="3003856" y="27697"/>
                          <a:pt x="3119146" y="-31783"/>
                          <a:pt x="3363874" y="0"/>
                        </a:cubicBezTo>
                        <a:cubicBezTo>
                          <a:pt x="3608602" y="31783"/>
                          <a:pt x="3780851" y="11259"/>
                          <a:pt x="3930731" y="0"/>
                        </a:cubicBezTo>
                        <a:cubicBezTo>
                          <a:pt x="4080611" y="-11259"/>
                          <a:pt x="4421616" y="35290"/>
                          <a:pt x="4682147" y="0"/>
                        </a:cubicBezTo>
                        <a:cubicBezTo>
                          <a:pt x="4716532" y="3343"/>
                          <a:pt x="4749073" y="34382"/>
                          <a:pt x="4750338" y="68191"/>
                        </a:cubicBezTo>
                        <a:cubicBezTo>
                          <a:pt x="4745837" y="348408"/>
                          <a:pt x="4714644" y="583536"/>
                          <a:pt x="4750338" y="805578"/>
                        </a:cubicBezTo>
                        <a:cubicBezTo>
                          <a:pt x="4786032" y="1027620"/>
                          <a:pt x="4756219" y="1186724"/>
                          <a:pt x="4750338" y="1407131"/>
                        </a:cubicBezTo>
                        <a:cubicBezTo>
                          <a:pt x="4744457" y="1627538"/>
                          <a:pt x="4723335" y="1873856"/>
                          <a:pt x="4750338" y="2099239"/>
                        </a:cubicBezTo>
                        <a:cubicBezTo>
                          <a:pt x="4777341" y="2324622"/>
                          <a:pt x="4771983" y="2540836"/>
                          <a:pt x="4750338" y="2746070"/>
                        </a:cubicBezTo>
                        <a:cubicBezTo>
                          <a:pt x="4728693" y="2951304"/>
                          <a:pt x="4736331" y="3198218"/>
                          <a:pt x="4750338" y="3347623"/>
                        </a:cubicBezTo>
                        <a:cubicBezTo>
                          <a:pt x="4764345" y="3497028"/>
                          <a:pt x="4770234" y="3822136"/>
                          <a:pt x="4750338" y="4039732"/>
                        </a:cubicBezTo>
                        <a:cubicBezTo>
                          <a:pt x="4730442" y="4257328"/>
                          <a:pt x="4766956" y="4388428"/>
                          <a:pt x="4750338" y="4596006"/>
                        </a:cubicBezTo>
                        <a:cubicBezTo>
                          <a:pt x="4749608" y="4633092"/>
                          <a:pt x="4713980" y="4662251"/>
                          <a:pt x="4682147" y="4664197"/>
                        </a:cubicBezTo>
                        <a:cubicBezTo>
                          <a:pt x="4530298" y="4696496"/>
                          <a:pt x="4210404" y="4682847"/>
                          <a:pt x="4023010" y="4664197"/>
                        </a:cubicBezTo>
                        <a:cubicBezTo>
                          <a:pt x="3835616" y="4645547"/>
                          <a:pt x="3659498" y="4658322"/>
                          <a:pt x="3502293" y="4664197"/>
                        </a:cubicBezTo>
                        <a:cubicBezTo>
                          <a:pt x="3345088" y="4670072"/>
                          <a:pt x="3028642" y="4675702"/>
                          <a:pt x="2843156" y="4664197"/>
                        </a:cubicBezTo>
                        <a:cubicBezTo>
                          <a:pt x="2657670" y="4652692"/>
                          <a:pt x="2390454" y="4669610"/>
                          <a:pt x="2230159" y="4664197"/>
                        </a:cubicBezTo>
                        <a:cubicBezTo>
                          <a:pt x="2069864" y="4658784"/>
                          <a:pt x="1744153" y="4672367"/>
                          <a:pt x="1524883" y="4664197"/>
                        </a:cubicBezTo>
                        <a:cubicBezTo>
                          <a:pt x="1305613" y="4656027"/>
                          <a:pt x="1174705" y="4668952"/>
                          <a:pt x="1004165" y="4664197"/>
                        </a:cubicBezTo>
                        <a:cubicBezTo>
                          <a:pt x="833625" y="4659442"/>
                          <a:pt x="423840" y="4659944"/>
                          <a:pt x="68191" y="4664197"/>
                        </a:cubicBezTo>
                        <a:cubicBezTo>
                          <a:pt x="25571" y="4664906"/>
                          <a:pt x="-5245" y="4635149"/>
                          <a:pt x="0" y="4596006"/>
                        </a:cubicBezTo>
                        <a:cubicBezTo>
                          <a:pt x="13127" y="4386086"/>
                          <a:pt x="17048" y="4174212"/>
                          <a:pt x="0" y="4039732"/>
                        </a:cubicBezTo>
                        <a:cubicBezTo>
                          <a:pt x="-17048" y="3905252"/>
                          <a:pt x="30630" y="3707567"/>
                          <a:pt x="0" y="3392901"/>
                        </a:cubicBezTo>
                        <a:cubicBezTo>
                          <a:pt x="-30630" y="3078235"/>
                          <a:pt x="-11360" y="2940230"/>
                          <a:pt x="0" y="2746070"/>
                        </a:cubicBezTo>
                        <a:cubicBezTo>
                          <a:pt x="11360" y="2551910"/>
                          <a:pt x="21368" y="2286420"/>
                          <a:pt x="0" y="2099239"/>
                        </a:cubicBezTo>
                        <a:cubicBezTo>
                          <a:pt x="-21368" y="1912058"/>
                          <a:pt x="8469" y="1714222"/>
                          <a:pt x="0" y="1407131"/>
                        </a:cubicBezTo>
                        <a:cubicBezTo>
                          <a:pt x="-8469" y="1100040"/>
                          <a:pt x="6328" y="892745"/>
                          <a:pt x="0" y="760300"/>
                        </a:cubicBezTo>
                        <a:cubicBezTo>
                          <a:pt x="-6328" y="627855"/>
                          <a:pt x="-18266" y="250893"/>
                          <a:pt x="0" y="68191"/>
                        </a:cubicBezTo>
                        <a:close/>
                      </a:path>
                      <a:path w="4750338" h="4664197" stroke="0" extrusionOk="0">
                        <a:moveTo>
                          <a:pt x="0" y="68191"/>
                        </a:moveTo>
                        <a:cubicBezTo>
                          <a:pt x="3992" y="33638"/>
                          <a:pt x="29852" y="602"/>
                          <a:pt x="68191" y="0"/>
                        </a:cubicBezTo>
                        <a:cubicBezTo>
                          <a:pt x="352757" y="-20139"/>
                          <a:pt x="493774" y="-4130"/>
                          <a:pt x="681188" y="0"/>
                        </a:cubicBezTo>
                        <a:cubicBezTo>
                          <a:pt x="868602" y="4130"/>
                          <a:pt x="1072452" y="-13076"/>
                          <a:pt x="1201906" y="0"/>
                        </a:cubicBezTo>
                        <a:cubicBezTo>
                          <a:pt x="1331360" y="13076"/>
                          <a:pt x="1622709" y="7257"/>
                          <a:pt x="1861042" y="0"/>
                        </a:cubicBezTo>
                        <a:cubicBezTo>
                          <a:pt x="2099375" y="-7257"/>
                          <a:pt x="2208767" y="16229"/>
                          <a:pt x="2381760" y="0"/>
                        </a:cubicBezTo>
                        <a:cubicBezTo>
                          <a:pt x="2554753" y="-16229"/>
                          <a:pt x="2931801" y="13848"/>
                          <a:pt x="3133176" y="0"/>
                        </a:cubicBezTo>
                        <a:cubicBezTo>
                          <a:pt x="3334551" y="-13848"/>
                          <a:pt x="3617305" y="-1782"/>
                          <a:pt x="3792313" y="0"/>
                        </a:cubicBezTo>
                        <a:cubicBezTo>
                          <a:pt x="3967321" y="1782"/>
                          <a:pt x="4496055" y="-39492"/>
                          <a:pt x="4682147" y="0"/>
                        </a:cubicBezTo>
                        <a:cubicBezTo>
                          <a:pt x="4723030" y="3969"/>
                          <a:pt x="4747303" y="23695"/>
                          <a:pt x="4750338" y="68191"/>
                        </a:cubicBezTo>
                        <a:cubicBezTo>
                          <a:pt x="4722954" y="380947"/>
                          <a:pt x="4764426" y="466146"/>
                          <a:pt x="4750338" y="715022"/>
                        </a:cubicBezTo>
                        <a:cubicBezTo>
                          <a:pt x="4736250" y="963898"/>
                          <a:pt x="4765355" y="1065206"/>
                          <a:pt x="4750338" y="1407131"/>
                        </a:cubicBezTo>
                        <a:cubicBezTo>
                          <a:pt x="4735321" y="1749056"/>
                          <a:pt x="4717738" y="1932506"/>
                          <a:pt x="4750338" y="2144518"/>
                        </a:cubicBezTo>
                        <a:cubicBezTo>
                          <a:pt x="4782938" y="2356530"/>
                          <a:pt x="4776357" y="2677662"/>
                          <a:pt x="4750338" y="2836626"/>
                        </a:cubicBezTo>
                        <a:cubicBezTo>
                          <a:pt x="4724319" y="2995590"/>
                          <a:pt x="4717641" y="3227744"/>
                          <a:pt x="4750338" y="3528735"/>
                        </a:cubicBezTo>
                        <a:cubicBezTo>
                          <a:pt x="4783035" y="3829726"/>
                          <a:pt x="4747775" y="4163223"/>
                          <a:pt x="4750338" y="4596006"/>
                        </a:cubicBezTo>
                        <a:cubicBezTo>
                          <a:pt x="4755924" y="4632575"/>
                          <a:pt x="4721408" y="4663087"/>
                          <a:pt x="4682147" y="4664197"/>
                        </a:cubicBezTo>
                        <a:cubicBezTo>
                          <a:pt x="4529038" y="4640707"/>
                          <a:pt x="4248282" y="4656045"/>
                          <a:pt x="4069150" y="4664197"/>
                        </a:cubicBezTo>
                        <a:cubicBezTo>
                          <a:pt x="3890018" y="4672349"/>
                          <a:pt x="3661249" y="4694707"/>
                          <a:pt x="3317734" y="4664197"/>
                        </a:cubicBezTo>
                        <a:cubicBezTo>
                          <a:pt x="2974219" y="4633687"/>
                          <a:pt x="2968899" y="4675375"/>
                          <a:pt x="2658598" y="4664197"/>
                        </a:cubicBezTo>
                        <a:cubicBezTo>
                          <a:pt x="2348297" y="4653019"/>
                          <a:pt x="2397763" y="4689999"/>
                          <a:pt x="2137880" y="4664197"/>
                        </a:cubicBezTo>
                        <a:cubicBezTo>
                          <a:pt x="1877997" y="4638395"/>
                          <a:pt x="1736463" y="4634792"/>
                          <a:pt x="1524883" y="4664197"/>
                        </a:cubicBezTo>
                        <a:cubicBezTo>
                          <a:pt x="1313303" y="4693602"/>
                          <a:pt x="1202409" y="4649779"/>
                          <a:pt x="958025" y="4664197"/>
                        </a:cubicBezTo>
                        <a:cubicBezTo>
                          <a:pt x="713641" y="4678615"/>
                          <a:pt x="346050" y="4627999"/>
                          <a:pt x="68191" y="4664197"/>
                        </a:cubicBezTo>
                        <a:cubicBezTo>
                          <a:pt x="28021" y="4663265"/>
                          <a:pt x="4472" y="4636448"/>
                          <a:pt x="0" y="4596006"/>
                        </a:cubicBezTo>
                        <a:cubicBezTo>
                          <a:pt x="31407" y="4416748"/>
                          <a:pt x="-9294" y="4196632"/>
                          <a:pt x="0" y="3949175"/>
                        </a:cubicBezTo>
                        <a:cubicBezTo>
                          <a:pt x="9294" y="3701718"/>
                          <a:pt x="-18196" y="3634669"/>
                          <a:pt x="0" y="3392901"/>
                        </a:cubicBezTo>
                        <a:cubicBezTo>
                          <a:pt x="18196" y="3151133"/>
                          <a:pt x="-21598" y="3085835"/>
                          <a:pt x="0" y="2881905"/>
                        </a:cubicBezTo>
                        <a:cubicBezTo>
                          <a:pt x="21598" y="2677975"/>
                          <a:pt x="-25906" y="2362710"/>
                          <a:pt x="0" y="2144518"/>
                        </a:cubicBezTo>
                        <a:cubicBezTo>
                          <a:pt x="25906" y="1926326"/>
                          <a:pt x="-19497" y="1686817"/>
                          <a:pt x="0" y="1497687"/>
                        </a:cubicBezTo>
                        <a:cubicBezTo>
                          <a:pt x="19497" y="1308557"/>
                          <a:pt x="18391" y="1211900"/>
                          <a:pt x="0" y="941412"/>
                        </a:cubicBezTo>
                        <a:cubicBezTo>
                          <a:pt x="-18391" y="670924"/>
                          <a:pt x="13822" y="276306"/>
                          <a:pt x="0" y="681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BAA13-A946-6E4F-9D97-AD1227D2B956}"/>
              </a:ext>
            </a:extLst>
          </p:cNvPr>
          <p:cNvSpPr txBox="1">
            <a:spLocks/>
          </p:cNvSpPr>
          <p:nvPr/>
        </p:nvSpPr>
        <p:spPr>
          <a:xfrm>
            <a:off x="5347675" y="1123837"/>
            <a:ext cx="4698355" cy="44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Empirical articles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5519A32-3A3C-4419-2829-B6E8D1E0A3E1}"/>
              </a:ext>
            </a:extLst>
          </p:cNvPr>
          <p:cNvSpPr txBox="1">
            <a:spLocks/>
          </p:cNvSpPr>
          <p:nvPr/>
        </p:nvSpPr>
        <p:spPr>
          <a:xfrm>
            <a:off x="5349377" y="1564276"/>
            <a:ext cx="4698355" cy="433204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b="1" i="1" dirty="0"/>
              <a:t>Objective: </a:t>
            </a:r>
            <a:r>
              <a:rPr lang="en-GB" dirty="0"/>
              <a:t>Statement of a precise objective or research question. Note primary and secondary objectives.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Design: </a:t>
            </a:r>
            <a:r>
              <a:rPr lang="en-GB" dirty="0"/>
              <a:t>Note methodology and be descriptive. Include approach, methodology, methods, etc.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Setting: </a:t>
            </a:r>
            <a:r>
              <a:rPr lang="en-GB" dirty="0"/>
              <a:t>Describe the research setting.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Participants: </a:t>
            </a:r>
            <a:r>
              <a:rPr lang="en-GB" dirty="0"/>
              <a:t>Clearly denote the sample characteristics and sampling procedure including details of any compensation.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Intervention: </a:t>
            </a:r>
            <a:r>
              <a:rPr lang="en-GB" dirty="0"/>
              <a:t>If relevant give details of any intervention.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Main outcome measure(s): </a:t>
            </a:r>
            <a:r>
              <a:rPr lang="en-GB" dirty="0"/>
              <a:t>If relevant state clearly all dependent variables within the study.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Main results: </a:t>
            </a:r>
            <a:r>
              <a:rPr lang="en-GB" dirty="0"/>
              <a:t>State the key results/findings of the research. 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Conclusions: </a:t>
            </a:r>
            <a:r>
              <a:rPr lang="en-GB" dirty="0"/>
              <a:t>Draw only conclusions that the evidence presented supports. You may include any limitations here if relevant.</a:t>
            </a:r>
          </a:p>
        </p:txBody>
      </p:sp>
    </p:spTree>
    <p:extLst>
      <p:ext uri="{BB962C8B-B14F-4D97-AF65-F5344CB8AC3E}">
        <p14:creationId xmlns:p14="http://schemas.microsoft.com/office/powerpoint/2010/main" val="65213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089A8-36CA-284E-D3FD-BD53A179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8A2F-C57E-A935-A852-661AAC57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content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3DB90-2011-A760-1916-59D6C119A5E9}"/>
              </a:ext>
            </a:extLst>
          </p:cNvPr>
          <p:cNvSpPr txBox="1"/>
          <p:nvPr/>
        </p:nvSpPr>
        <p:spPr>
          <a:xfrm>
            <a:off x="5479" y="5716055"/>
            <a:ext cx="2996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(Squires, 1990)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CA9D03-0FA4-EE1C-207A-BB196CB6492F}"/>
              </a:ext>
            </a:extLst>
          </p:cNvPr>
          <p:cNvSpPr/>
          <p:nvPr/>
        </p:nvSpPr>
        <p:spPr>
          <a:xfrm>
            <a:off x="5295692" y="1123837"/>
            <a:ext cx="4750338" cy="4664197"/>
          </a:xfrm>
          <a:prstGeom prst="roundRect">
            <a:avLst>
              <a:gd name="adj" fmla="val 1462"/>
            </a:avLst>
          </a:prstGeom>
          <a:ln w="28575">
            <a:extLst>
              <a:ext uri="{C807C97D-BFC1-408E-A445-0C87EB9F89A2}">
                <ask:lineSketchStyleProps xmlns:ask="http://schemas.microsoft.com/office/drawing/2018/sketchyshapes" sd="3728901425">
                  <a:custGeom>
                    <a:avLst/>
                    <a:gdLst>
                      <a:gd name="connsiteX0" fmla="*/ 0 w 4750338"/>
                      <a:gd name="connsiteY0" fmla="*/ 68191 h 4664197"/>
                      <a:gd name="connsiteX1" fmla="*/ 68191 w 4750338"/>
                      <a:gd name="connsiteY1" fmla="*/ 0 h 4664197"/>
                      <a:gd name="connsiteX2" fmla="*/ 819607 w 4750338"/>
                      <a:gd name="connsiteY2" fmla="*/ 0 h 4664197"/>
                      <a:gd name="connsiteX3" fmla="*/ 1478743 w 4750338"/>
                      <a:gd name="connsiteY3" fmla="*/ 0 h 4664197"/>
                      <a:gd name="connsiteX4" fmla="*/ 2091740 w 4750338"/>
                      <a:gd name="connsiteY4" fmla="*/ 0 h 4664197"/>
                      <a:gd name="connsiteX5" fmla="*/ 2704737 w 4750338"/>
                      <a:gd name="connsiteY5" fmla="*/ 0 h 4664197"/>
                      <a:gd name="connsiteX6" fmla="*/ 3363874 w 4750338"/>
                      <a:gd name="connsiteY6" fmla="*/ 0 h 4664197"/>
                      <a:gd name="connsiteX7" fmla="*/ 3930731 w 4750338"/>
                      <a:gd name="connsiteY7" fmla="*/ 0 h 4664197"/>
                      <a:gd name="connsiteX8" fmla="*/ 4682147 w 4750338"/>
                      <a:gd name="connsiteY8" fmla="*/ 0 h 4664197"/>
                      <a:gd name="connsiteX9" fmla="*/ 4750338 w 4750338"/>
                      <a:gd name="connsiteY9" fmla="*/ 68191 h 4664197"/>
                      <a:gd name="connsiteX10" fmla="*/ 4750338 w 4750338"/>
                      <a:gd name="connsiteY10" fmla="*/ 805578 h 4664197"/>
                      <a:gd name="connsiteX11" fmla="*/ 4750338 w 4750338"/>
                      <a:gd name="connsiteY11" fmla="*/ 1407131 h 4664197"/>
                      <a:gd name="connsiteX12" fmla="*/ 4750338 w 4750338"/>
                      <a:gd name="connsiteY12" fmla="*/ 2099239 h 4664197"/>
                      <a:gd name="connsiteX13" fmla="*/ 4750338 w 4750338"/>
                      <a:gd name="connsiteY13" fmla="*/ 2746070 h 4664197"/>
                      <a:gd name="connsiteX14" fmla="*/ 4750338 w 4750338"/>
                      <a:gd name="connsiteY14" fmla="*/ 3347623 h 4664197"/>
                      <a:gd name="connsiteX15" fmla="*/ 4750338 w 4750338"/>
                      <a:gd name="connsiteY15" fmla="*/ 4039732 h 4664197"/>
                      <a:gd name="connsiteX16" fmla="*/ 4750338 w 4750338"/>
                      <a:gd name="connsiteY16" fmla="*/ 4596006 h 4664197"/>
                      <a:gd name="connsiteX17" fmla="*/ 4682147 w 4750338"/>
                      <a:gd name="connsiteY17" fmla="*/ 4664197 h 4664197"/>
                      <a:gd name="connsiteX18" fmla="*/ 4023010 w 4750338"/>
                      <a:gd name="connsiteY18" fmla="*/ 4664197 h 4664197"/>
                      <a:gd name="connsiteX19" fmla="*/ 3502293 w 4750338"/>
                      <a:gd name="connsiteY19" fmla="*/ 4664197 h 4664197"/>
                      <a:gd name="connsiteX20" fmla="*/ 2843156 w 4750338"/>
                      <a:gd name="connsiteY20" fmla="*/ 4664197 h 4664197"/>
                      <a:gd name="connsiteX21" fmla="*/ 2230159 w 4750338"/>
                      <a:gd name="connsiteY21" fmla="*/ 4664197 h 4664197"/>
                      <a:gd name="connsiteX22" fmla="*/ 1524883 w 4750338"/>
                      <a:gd name="connsiteY22" fmla="*/ 4664197 h 4664197"/>
                      <a:gd name="connsiteX23" fmla="*/ 1004165 w 4750338"/>
                      <a:gd name="connsiteY23" fmla="*/ 4664197 h 4664197"/>
                      <a:gd name="connsiteX24" fmla="*/ 68191 w 4750338"/>
                      <a:gd name="connsiteY24" fmla="*/ 4664197 h 4664197"/>
                      <a:gd name="connsiteX25" fmla="*/ 0 w 4750338"/>
                      <a:gd name="connsiteY25" fmla="*/ 4596006 h 4664197"/>
                      <a:gd name="connsiteX26" fmla="*/ 0 w 4750338"/>
                      <a:gd name="connsiteY26" fmla="*/ 4039732 h 4664197"/>
                      <a:gd name="connsiteX27" fmla="*/ 0 w 4750338"/>
                      <a:gd name="connsiteY27" fmla="*/ 3392901 h 4664197"/>
                      <a:gd name="connsiteX28" fmla="*/ 0 w 4750338"/>
                      <a:gd name="connsiteY28" fmla="*/ 2746070 h 4664197"/>
                      <a:gd name="connsiteX29" fmla="*/ 0 w 4750338"/>
                      <a:gd name="connsiteY29" fmla="*/ 2099239 h 4664197"/>
                      <a:gd name="connsiteX30" fmla="*/ 0 w 4750338"/>
                      <a:gd name="connsiteY30" fmla="*/ 1407131 h 4664197"/>
                      <a:gd name="connsiteX31" fmla="*/ 0 w 4750338"/>
                      <a:gd name="connsiteY31" fmla="*/ 760300 h 4664197"/>
                      <a:gd name="connsiteX32" fmla="*/ 0 w 4750338"/>
                      <a:gd name="connsiteY32" fmla="*/ 68191 h 466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750338" h="4664197" fill="none" extrusionOk="0">
                        <a:moveTo>
                          <a:pt x="0" y="68191"/>
                        </a:moveTo>
                        <a:cubicBezTo>
                          <a:pt x="5886" y="31943"/>
                          <a:pt x="34556" y="229"/>
                          <a:pt x="68191" y="0"/>
                        </a:cubicBezTo>
                        <a:cubicBezTo>
                          <a:pt x="422593" y="-15312"/>
                          <a:pt x="498735" y="4513"/>
                          <a:pt x="819607" y="0"/>
                        </a:cubicBezTo>
                        <a:cubicBezTo>
                          <a:pt x="1140479" y="-4513"/>
                          <a:pt x="1188934" y="12827"/>
                          <a:pt x="1478743" y="0"/>
                        </a:cubicBezTo>
                        <a:cubicBezTo>
                          <a:pt x="1768552" y="-12827"/>
                          <a:pt x="1826086" y="11621"/>
                          <a:pt x="2091740" y="0"/>
                        </a:cubicBezTo>
                        <a:cubicBezTo>
                          <a:pt x="2357394" y="-11621"/>
                          <a:pt x="2405618" y="-27697"/>
                          <a:pt x="2704737" y="0"/>
                        </a:cubicBezTo>
                        <a:cubicBezTo>
                          <a:pt x="3003856" y="27697"/>
                          <a:pt x="3119146" y="-31783"/>
                          <a:pt x="3363874" y="0"/>
                        </a:cubicBezTo>
                        <a:cubicBezTo>
                          <a:pt x="3608602" y="31783"/>
                          <a:pt x="3780851" y="11259"/>
                          <a:pt x="3930731" y="0"/>
                        </a:cubicBezTo>
                        <a:cubicBezTo>
                          <a:pt x="4080611" y="-11259"/>
                          <a:pt x="4421616" y="35290"/>
                          <a:pt x="4682147" y="0"/>
                        </a:cubicBezTo>
                        <a:cubicBezTo>
                          <a:pt x="4716532" y="3343"/>
                          <a:pt x="4749073" y="34382"/>
                          <a:pt x="4750338" y="68191"/>
                        </a:cubicBezTo>
                        <a:cubicBezTo>
                          <a:pt x="4745837" y="348408"/>
                          <a:pt x="4714644" y="583536"/>
                          <a:pt x="4750338" y="805578"/>
                        </a:cubicBezTo>
                        <a:cubicBezTo>
                          <a:pt x="4786032" y="1027620"/>
                          <a:pt x="4756219" y="1186724"/>
                          <a:pt x="4750338" y="1407131"/>
                        </a:cubicBezTo>
                        <a:cubicBezTo>
                          <a:pt x="4744457" y="1627538"/>
                          <a:pt x="4723335" y="1873856"/>
                          <a:pt x="4750338" y="2099239"/>
                        </a:cubicBezTo>
                        <a:cubicBezTo>
                          <a:pt x="4777341" y="2324622"/>
                          <a:pt x="4771983" y="2540836"/>
                          <a:pt x="4750338" y="2746070"/>
                        </a:cubicBezTo>
                        <a:cubicBezTo>
                          <a:pt x="4728693" y="2951304"/>
                          <a:pt x="4736331" y="3198218"/>
                          <a:pt x="4750338" y="3347623"/>
                        </a:cubicBezTo>
                        <a:cubicBezTo>
                          <a:pt x="4764345" y="3497028"/>
                          <a:pt x="4770234" y="3822136"/>
                          <a:pt x="4750338" y="4039732"/>
                        </a:cubicBezTo>
                        <a:cubicBezTo>
                          <a:pt x="4730442" y="4257328"/>
                          <a:pt x="4766956" y="4388428"/>
                          <a:pt x="4750338" y="4596006"/>
                        </a:cubicBezTo>
                        <a:cubicBezTo>
                          <a:pt x="4749608" y="4633092"/>
                          <a:pt x="4713980" y="4662251"/>
                          <a:pt x="4682147" y="4664197"/>
                        </a:cubicBezTo>
                        <a:cubicBezTo>
                          <a:pt x="4530298" y="4696496"/>
                          <a:pt x="4210404" y="4682847"/>
                          <a:pt x="4023010" y="4664197"/>
                        </a:cubicBezTo>
                        <a:cubicBezTo>
                          <a:pt x="3835616" y="4645547"/>
                          <a:pt x="3659498" y="4658322"/>
                          <a:pt x="3502293" y="4664197"/>
                        </a:cubicBezTo>
                        <a:cubicBezTo>
                          <a:pt x="3345088" y="4670072"/>
                          <a:pt x="3028642" y="4675702"/>
                          <a:pt x="2843156" y="4664197"/>
                        </a:cubicBezTo>
                        <a:cubicBezTo>
                          <a:pt x="2657670" y="4652692"/>
                          <a:pt x="2390454" y="4669610"/>
                          <a:pt x="2230159" y="4664197"/>
                        </a:cubicBezTo>
                        <a:cubicBezTo>
                          <a:pt x="2069864" y="4658784"/>
                          <a:pt x="1744153" y="4672367"/>
                          <a:pt x="1524883" y="4664197"/>
                        </a:cubicBezTo>
                        <a:cubicBezTo>
                          <a:pt x="1305613" y="4656027"/>
                          <a:pt x="1174705" y="4668952"/>
                          <a:pt x="1004165" y="4664197"/>
                        </a:cubicBezTo>
                        <a:cubicBezTo>
                          <a:pt x="833625" y="4659442"/>
                          <a:pt x="423840" y="4659944"/>
                          <a:pt x="68191" y="4664197"/>
                        </a:cubicBezTo>
                        <a:cubicBezTo>
                          <a:pt x="25571" y="4664906"/>
                          <a:pt x="-5245" y="4635149"/>
                          <a:pt x="0" y="4596006"/>
                        </a:cubicBezTo>
                        <a:cubicBezTo>
                          <a:pt x="13127" y="4386086"/>
                          <a:pt x="17048" y="4174212"/>
                          <a:pt x="0" y="4039732"/>
                        </a:cubicBezTo>
                        <a:cubicBezTo>
                          <a:pt x="-17048" y="3905252"/>
                          <a:pt x="30630" y="3707567"/>
                          <a:pt x="0" y="3392901"/>
                        </a:cubicBezTo>
                        <a:cubicBezTo>
                          <a:pt x="-30630" y="3078235"/>
                          <a:pt x="-11360" y="2940230"/>
                          <a:pt x="0" y="2746070"/>
                        </a:cubicBezTo>
                        <a:cubicBezTo>
                          <a:pt x="11360" y="2551910"/>
                          <a:pt x="21368" y="2286420"/>
                          <a:pt x="0" y="2099239"/>
                        </a:cubicBezTo>
                        <a:cubicBezTo>
                          <a:pt x="-21368" y="1912058"/>
                          <a:pt x="8469" y="1714222"/>
                          <a:pt x="0" y="1407131"/>
                        </a:cubicBezTo>
                        <a:cubicBezTo>
                          <a:pt x="-8469" y="1100040"/>
                          <a:pt x="6328" y="892745"/>
                          <a:pt x="0" y="760300"/>
                        </a:cubicBezTo>
                        <a:cubicBezTo>
                          <a:pt x="-6328" y="627855"/>
                          <a:pt x="-18266" y="250893"/>
                          <a:pt x="0" y="68191"/>
                        </a:cubicBezTo>
                        <a:close/>
                      </a:path>
                      <a:path w="4750338" h="4664197" stroke="0" extrusionOk="0">
                        <a:moveTo>
                          <a:pt x="0" y="68191"/>
                        </a:moveTo>
                        <a:cubicBezTo>
                          <a:pt x="3992" y="33638"/>
                          <a:pt x="29852" y="602"/>
                          <a:pt x="68191" y="0"/>
                        </a:cubicBezTo>
                        <a:cubicBezTo>
                          <a:pt x="352757" y="-20139"/>
                          <a:pt x="493774" y="-4130"/>
                          <a:pt x="681188" y="0"/>
                        </a:cubicBezTo>
                        <a:cubicBezTo>
                          <a:pt x="868602" y="4130"/>
                          <a:pt x="1072452" y="-13076"/>
                          <a:pt x="1201906" y="0"/>
                        </a:cubicBezTo>
                        <a:cubicBezTo>
                          <a:pt x="1331360" y="13076"/>
                          <a:pt x="1622709" y="7257"/>
                          <a:pt x="1861042" y="0"/>
                        </a:cubicBezTo>
                        <a:cubicBezTo>
                          <a:pt x="2099375" y="-7257"/>
                          <a:pt x="2208767" y="16229"/>
                          <a:pt x="2381760" y="0"/>
                        </a:cubicBezTo>
                        <a:cubicBezTo>
                          <a:pt x="2554753" y="-16229"/>
                          <a:pt x="2931801" y="13848"/>
                          <a:pt x="3133176" y="0"/>
                        </a:cubicBezTo>
                        <a:cubicBezTo>
                          <a:pt x="3334551" y="-13848"/>
                          <a:pt x="3617305" y="-1782"/>
                          <a:pt x="3792313" y="0"/>
                        </a:cubicBezTo>
                        <a:cubicBezTo>
                          <a:pt x="3967321" y="1782"/>
                          <a:pt x="4496055" y="-39492"/>
                          <a:pt x="4682147" y="0"/>
                        </a:cubicBezTo>
                        <a:cubicBezTo>
                          <a:pt x="4723030" y="3969"/>
                          <a:pt x="4747303" y="23695"/>
                          <a:pt x="4750338" y="68191"/>
                        </a:cubicBezTo>
                        <a:cubicBezTo>
                          <a:pt x="4722954" y="380947"/>
                          <a:pt x="4764426" y="466146"/>
                          <a:pt x="4750338" y="715022"/>
                        </a:cubicBezTo>
                        <a:cubicBezTo>
                          <a:pt x="4736250" y="963898"/>
                          <a:pt x="4765355" y="1065206"/>
                          <a:pt x="4750338" y="1407131"/>
                        </a:cubicBezTo>
                        <a:cubicBezTo>
                          <a:pt x="4735321" y="1749056"/>
                          <a:pt x="4717738" y="1932506"/>
                          <a:pt x="4750338" y="2144518"/>
                        </a:cubicBezTo>
                        <a:cubicBezTo>
                          <a:pt x="4782938" y="2356530"/>
                          <a:pt x="4776357" y="2677662"/>
                          <a:pt x="4750338" y="2836626"/>
                        </a:cubicBezTo>
                        <a:cubicBezTo>
                          <a:pt x="4724319" y="2995590"/>
                          <a:pt x="4717641" y="3227744"/>
                          <a:pt x="4750338" y="3528735"/>
                        </a:cubicBezTo>
                        <a:cubicBezTo>
                          <a:pt x="4783035" y="3829726"/>
                          <a:pt x="4747775" y="4163223"/>
                          <a:pt x="4750338" y="4596006"/>
                        </a:cubicBezTo>
                        <a:cubicBezTo>
                          <a:pt x="4755924" y="4632575"/>
                          <a:pt x="4721408" y="4663087"/>
                          <a:pt x="4682147" y="4664197"/>
                        </a:cubicBezTo>
                        <a:cubicBezTo>
                          <a:pt x="4529038" y="4640707"/>
                          <a:pt x="4248282" y="4656045"/>
                          <a:pt x="4069150" y="4664197"/>
                        </a:cubicBezTo>
                        <a:cubicBezTo>
                          <a:pt x="3890018" y="4672349"/>
                          <a:pt x="3661249" y="4694707"/>
                          <a:pt x="3317734" y="4664197"/>
                        </a:cubicBezTo>
                        <a:cubicBezTo>
                          <a:pt x="2974219" y="4633687"/>
                          <a:pt x="2968899" y="4675375"/>
                          <a:pt x="2658598" y="4664197"/>
                        </a:cubicBezTo>
                        <a:cubicBezTo>
                          <a:pt x="2348297" y="4653019"/>
                          <a:pt x="2397763" y="4689999"/>
                          <a:pt x="2137880" y="4664197"/>
                        </a:cubicBezTo>
                        <a:cubicBezTo>
                          <a:pt x="1877997" y="4638395"/>
                          <a:pt x="1736463" y="4634792"/>
                          <a:pt x="1524883" y="4664197"/>
                        </a:cubicBezTo>
                        <a:cubicBezTo>
                          <a:pt x="1313303" y="4693602"/>
                          <a:pt x="1202409" y="4649779"/>
                          <a:pt x="958025" y="4664197"/>
                        </a:cubicBezTo>
                        <a:cubicBezTo>
                          <a:pt x="713641" y="4678615"/>
                          <a:pt x="346050" y="4627999"/>
                          <a:pt x="68191" y="4664197"/>
                        </a:cubicBezTo>
                        <a:cubicBezTo>
                          <a:pt x="28021" y="4663265"/>
                          <a:pt x="4472" y="4636448"/>
                          <a:pt x="0" y="4596006"/>
                        </a:cubicBezTo>
                        <a:cubicBezTo>
                          <a:pt x="31407" y="4416748"/>
                          <a:pt x="-9294" y="4196632"/>
                          <a:pt x="0" y="3949175"/>
                        </a:cubicBezTo>
                        <a:cubicBezTo>
                          <a:pt x="9294" y="3701718"/>
                          <a:pt x="-18196" y="3634669"/>
                          <a:pt x="0" y="3392901"/>
                        </a:cubicBezTo>
                        <a:cubicBezTo>
                          <a:pt x="18196" y="3151133"/>
                          <a:pt x="-21598" y="3085835"/>
                          <a:pt x="0" y="2881905"/>
                        </a:cubicBezTo>
                        <a:cubicBezTo>
                          <a:pt x="21598" y="2677975"/>
                          <a:pt x="-25906" y="2362710"/>
                          <a:pt x="0" y="2144518"/>
                        </a:cubicBezTo>
                        <a:cubicBezTo>
                          <a:pt x="25906" y="1926326"/>
                          <a:pt x="-19497" y="1686817"/>
                          <a:pt x="0" y="1497687"/>
                        </a:cubicBezTo>
                        <a:cubicBezTo>
                          <a:pt x="19497" y="1308557"/>
                          <a:pt x="18391" y="1211900"/>
                          <a:pt x="0" y="941412"/>
                        </a:cubicBezTo>
                        <a:cubicBezTo>
                          <a:pt x="-18391" y="670924"/>
                          <a:pt x="13822" y="276306"/>
                          <a:pt x="0" y="681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4EEA3F-F6D5-28FF-1BAD-953E7C946508}"/>
              </a:ext>
            </a:extLst>
          </p:cNvPr>
          <p:cNvSpPr txBox="1">
            <a:spLocks/>
          </p:cNvSpPr>
          <p:nvPr/>
        </p:nvSpPr>
        <p:spPr>
          <a:xfrm>
            <a:off x="5347675" y="1123837"/>
            <a:ext cx="4698355" cy="44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Review articles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EF19016-CD3D-D000-7C3A-A04111A98E88}"/>
              </a:ext>
            </a:extLst>
          </p:cNvPr>
          <p:cNvSpPr txBox="1">
            <a:spLocks/>
          </p:cNvSpPr>
          <p:nvPr/>
        </p:nvSpPr>
        <p:spPr>
          <a:xfrm>
            <a:off x="5349377" y="1493155"/>
            <a:ext cx="4698355" cy="452111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i="1" dirty="0"/>
              <a:t>Objective: </a:t>
            </a:r>
            <a:r>
              <a:rPr lang="en-GB" sz="1400" dirty="0"/>
              <a:t>Statement of a precise objective or research question. Note primary and secondary objectives.</a:t>
            </a:r>
          </a:p>
          <a:p>
            <a:pPr marL="0" indent="0">
              <a:buNone/>
            </a:pPr>
            <a:r>
              <a:rPr lang="en-GB" sz="1400" b="1" i="1" dirty="0"/>
              <a:t>Data sources: </a:t>
            </a:r>
            <a:r>
              <a:rPr lang="en-GB" sz="1400" dirty="0"/>
              <a:t>A succinct summary of all included data sources, to include search criteria (date of search, search strategy etc.).</a:t>
            </a:r>
          </a:p>
          <a:p>
            <a:pPr marL="0" indent="0">
              <a:buNone/>
            </a:pPr>
            <a:r>
              <a:rPr lang="en-GB" sz="1400" b="1" i="1" dirty="0"/>
              <a:t>Study selection: </a:t>
            </a:r>
            <a:r>
              <a:rPr lang="en-GB" sz="1400" dirty="0"/>
              <a:t>What criteria were applied to determine which type of works from the search were chosen for the review, such as randomised control trials.</a:t>
            </a:r>
          </a:p>
          <a:p>
            <a:pPr marL="0" indent="0">
              <a:buNone/>
            </a:pPr>
            <a:r>
              <a:rPr lang="en-GB" sz="1400" b="1" i="1" dirty="0"/>
              <a:t>Data extraction: </a:t>
            </a:r>
            <a:r>
              <a:rPr lang="en-GB" sz="1400" dirty="0"/>
              <a:t>What </a:t>
            </a:r>
            <a:r>
              <a:rPr lang="en-GB" sz="1400" dirty="0" err="1"/>
              <a:t>criteris</a:t>
            </a:r>
            <a:r>
              <a:rPr lang="en-GB" sz="1400" dirty="0"/>
              <a:t> were applied for assessing quality and validity and how were these applied, for example review of article by multiple independent researchers.</a:t>
            </a:r>
          </a:p>
          <a:p>
            <a:pPr marL="0" indent="0">
              <a:buNone/>
            </a:pPr>
            <a:r>
              <a:rPr lang="en-GB" sz="1400" b="1" i="1" dirty="0"/>
              <a:t>Data synthesis: </a:t>
            </a:r>
            <a:r>
              <a:rPr lang="en-GB" sz="1400" dirty="0"/>
              <a:t>Presentation of the main results/findings that emerged as a result of the data synthesis. Note any major variation between individual studies in method and results.</a:t>
            </a:r>
          </a:p>
          <a:p>
            <a:pPr marL="0" indent="0">
              <a:buNone/>
            </a:pPr>
            <a:r>
              <a:rPr lang="en-GB" sz="1400" b="1" i="1" dirty="0"/>
              <a:t>Conclusions: </a:t>
            </a:r>
            <a:r>
              <a:rPr lang="en-GB" sz="1400" dirty="0"/>
              <a:t>Draw only conclusions that the evidence presented supports. You may include any limitations here if relevant.</a:t>
            </a:r>
          </a:p>
        </p:txBody>
      </p:sp>
    </p:spTree>
    <p:extLst>
      <p:ext uri="{BB962C8B-B14F-4D97-AF65-F5344CB8AC3E}">
        <p14:creationId xmlns:p14="http://schemas.microsoft.com/office/powerpoint/2010/main" val="77356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5720-930B-FE82-ED41-232230795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55C7-11FF-DBC3-B68E-636EDC4C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Non-empirical manuscripts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59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67787-8D59-2875-5FF7-EB285A04B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132D-71FC-2A1B-3C4B-AD3FFCF6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types of non-empirical articles exist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A88B2-D9F1-FF8E-A379-B2B6835A3855}"/>
              </a:ext>
            </a:extLst>
          </p:cNvPr>
          <p:cNvSpPr txBox="1"/>
          <p:nvPr/>
        </p:nvSpPr>
        <p:spPr>
          <a:xfrm>
            <a:off x="5479" y="5716055"/>
            <a:ext cx="182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Jaakkola</a:t>
            </a:r>
            <a:r>
              <a:rPr lang="en-GB" dirty="0"/>
              <a:t>, 2020)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EBF291-8891-082D-C2C8-FA58A87F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473" y="1219200"/>
            <a:ext cx="7974327" cy="4444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170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4A243-8221-17E5-74D0-40701054B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DDF2-F2A8-2C23-9CEE-0858CC1B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content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17C82A-01EC-F036-43CB-60E5B8D620ED}"/>
              </a:ext>
            </a:extLst>
          </p:cNvPr>
          <p:cNvSpPr/>
          <p:nvPr/>
        </p:nvSpPr>
        <p:spPr>
          <a:xfrm>
            <a:off x="5295692" y="1123837"/>
            <a:ext cx="4750338" cy="4664197"/>
          </a:xfrm>
          <a:prstGeom prst="roundRect">
            <a:avLst>
              <a:gd name="adj" fmla="val 1462"/>
            </a:avLst>
          </a:prstGeom>
          <a:ln w="28575">
            <a:extLst>
              <a:ext uri="{C807C97D-BFC1-408E-A445-0C87EB9F89A2}">
                <ask:lineSketchStyleProps xmlns:ask="http://schemas.microsoft.com/office/drawing/2018/sketchyshapes" sd="3728901425">
                  <a:custGeom>
                    <a:avLst/>
                    <a:gdLst>
                      <a:gd name="connsiteX0" fmla="*/ 0 w 4750338"/>
                      <a:gd name="connsiteY0" fmla="*/ 68191 h 4664197"/>
                      <a:gd name="connsiteX1" fmla="*/ 68191 w 4750338"/>
                      <a:gd name="connsiteY1" fmla="*/ 0 h 4664197"/>
                      <a:gd name="connsiteX2" fmla="*/ 819607 w 4750338"/>
                      <a:gd name="connsiteY2" fmla="*/ 0 h 4664197"/>
                      <a:gd name="connsiteX3" fmla="*/ 1478743 w 4750338"/>
                      <a:gd name="connsiteY3" fmla="*/ 0 h 4664197"/>
                      <a:gd name="connsiteX4" fmla="*/ 2091740 w 4750338"/>
                      <a:gd name="connsiteY4" fmla="*/ 0 h 4664197"/>
                      <a:gd name="connsiteX5" fmla="*/ 2704737 w 4750338"/>
                      <a:gd name="connsiteY5" fmla="*/ 0 h 4664197"/>
                      <a:gd name="connsiteX6" fmla="*/ 3363874 w 4750338"/>
                      <a:gd name="connsiteY6" fmla="*/ 0 h 4664197"/>
                      <a:gd name="connsiteX7" fmla="*/ 3930731 w 4750338"/>
                      <a:gd name="connsiteY7" fmla="*/ 0 h 4664197"/>
                      <a:gd name="connsiteX8" fmla="*/ 4682147 w 4750338"/>
                      <a:gd name="connsiteY8" fmla="*/ 0 h 4664197"/>
                      <a:gd name="connsiteX9" fmla="*/ 4750338 w 4750338"/>
                      <a:gd name="connsiteY9" fmla="*/ 68191 h 4664197"/>
                      <a:gd name="connsiteX10" fmla="*/ 4750338 w 4750338"/>
                      <a:gd name="connsiteY10" fmla="*/ 805578 h 4664197"/>
                      <a:gd name="connsiteX11" fmla="*/ 4750338 w 4750338"/>
                      <a:gd name="connsiteY11" fmla="*/ 1407131 h 4664197"/>
                      <a:gd name="connsiteX12" fmla="*/ 4750338 w 4750338"/>
                      <a:gd name="connsiteY12" fmla="*/ 2099239 h 4664197"/>
                      <a:gd name="connsiteX13" fmla="*/ 4750338 w 4750338"/>
                      <a:gd name="connsiteY13" fmla="*/ 2746070 h 4664197"/>
                      <a:gd name="connsiteX14" fmla="*/ 4750338 w 4750338"/>
                      <a:gd name="connsiteY14" fmla="*/ 3347623 h 4664197"/>
                      <a:gd name="connsiteX15" fmla="*/ 4750338 w 4750338"/>
                      <a:gd name="connsiteY15" fmla="*/ 4039732 h 4664197"/>
                      <a:gd name="connsiteX16" fmla="*/ 4750338 w 4750338"/>
                      <a:gd name="connsiteY16" fmla="*/ 4596006 h 4664197"/>
                      <a:gd name="connsiteX17" fmla="*/ 4682147 w 4750338"/>
                      <a:gd name="connsiteY17" fmla="*/ 4664197 h 4664197"/>
                      <a:gd name="connsiteX18" fmla="*/ 4023010 w 4750338"/>
                      <a:gd name="connsiteY18" fmla="*/ 4664197 h 4664197"/>
                      <a:gd name="connsiteX19" fmla="*/ 3502293 w 4750338"/>
                      <a:gd name="connsiteY19" fmla="*/ 4664197 h 4664197"/>
                      <a:gd name="connsiteX20" fmla="*/ 2843156 w 4750338"/>
                      <a:gd name="connsiteY20" fmla="*/ 4664197 h 4664197"/>
                      <a:gd name="connsiteX21" fmla="*/ 2230159 w 4750338"/>
                      <a:gd name="connsiteY21" fmla="*/ 4664197 h 4664197"/>
                      <a:gd name="connsiteX22" fmla="*/ 1524883 w 4750338"/>
                      <a:gd name="connsiteY22" fmla="*/ 4664197 h 4664197"/>
                      <a:gd name="connsiteX23" fmla="*/ 1004165 w 4750338"/>
                      <a:gd name="connsiteY23" fmla="*/ 4664197 h 4664197"/>
                      <a:gd name="connsiteX24" fmla="*/ 68191 w 4750338"/>
                      <a:gd name="connsiteY24" fmla="*/ 4664197 h 4664197"/>
                      <a:gd name="connsiteX25" fmla="*/ 0 w 4750338"/>
                      <a:gd name="connsiteY25" fmla="*/ 4596006 h 4664197"/>
                      <a:gd name="connsiteX26" fmla="*/ 0 w 4750338"/>
                      <a:gd name="connsiteY26" fmla="*/ 4039732 h 4664197"/>
                      <a:gd name="connsiteX27" fmla="*/ 0 w 4750338"/>
                      <a:gd name="connsiteY27" fmla="*/ 3392901 h 4664197"/>
                      <a:gd name="connsiteX28" fmla="*/ 0 w 4750338"/>
                      <a:gd name="connsiteY28" fmla="*/ 2746070 h 4664197"/>
                      <a:gd name="connsiteX29" fmla="*/ 0 w 4750338"/>
                      <a:gd name="connsiteY29" fmla="*/ 2099239 h 4664197"/>
                      <a:gd name="connsiteX30" fmla="*/ 0 w 4750338"/>
                      <a:gd name="connsiteY30" fmla="*/ 1407131 h 4664197"/>
                      <a:gd name="connsiteX31" fmla="*/ 0 w 4750338"/>
                      <a:gd name="connsiteY31" fmla="*/ 760300 h 4664197"/>
                      <a:gd name="connsiteX32" fmla="*/ 0 w 4750338"/>
                      <a:gd name="connsiteY32" fmla="*/ 68191 h 466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750338" h="4664197" fill="none" extrusionOk="0">
                        <a:moveTo>
                          <a:pt x="0" y="68191"/>
                        </a:moveTo>
                        <a:cubicBezTo>
                          <a:pt x="5886" y="31943"/>
                          <a:pt x="34556" y="229"/>
                          <a:pt x="68191" y="0"/>
                        </a:cubicBezTo>
                        <a:cubicBezTo>
                          <a:pt x="422593" y="-15312"/>
                          <a:pt x="498735" y="4513"/>
                          <a:pt x="819607" y="0"/>
                        </a:cubicBezTo>
                        <a:cubicBezTo>
                          <a:pt x="1140479" y="-4513"/>
                          <a:pt x="1188934" y="12827"/>
                          <a:pt x="1478743" y="0"/>
                        </a:cubicBezTo>
                        <a:cubicBezTo>
                          <a:pt x="1768552" y="-12827"/>
                          <a:pt x="1826086" y="11621"/>
                          <a:pt x="2091740" y="0"/>
                        </a:cubicBezTo>
                        <a:cubicBezTo>
                          <a:pt x="2357394" y="-11621"/>
                          <a:pt x="2405618" y="-27697"/>
                          <a:pt x="2704737" y="0"/>
                        </a:cubicBezTo>
                        <a:cubicBezTo>
                          <a:pt x="3003856" y="27697"/>
                          <a:pt x="3119146" y="-31783"/>
                          <a:pt x="3363874" y="0"/>
                        </a:cubicBezTo>
                        <a:cubicBezTo>
                          <a:pt x="3608602" y="31783"/>
                          <a:pt x="3780851" y="11259"/>
                          <a:pt x="3930731" y="0"/>
                        </a:cubicBezTo>
                        <a:cubicBezTo>
                          <a:pt x="4080611" y="-11259"/>
                          <a:pt x="4421616" y="35290"/>
                          <a:pt x="4682147" y="0"/>
                        </a:cubicBezTo>
                        <a:cubicBezTo>
                          <a:pt x="4716532" y="3343"/>
                          <a:pt x="4749073" y="34382"/>
                          <a:pt x="4750338" y="68191"/>
                        </a:cubicBezTo>
                        <a:cubicBezTo>
                          <a:pt x="4745837" y="348408"/>
                          <a:pt x="4714644" y="583536"/>
                          <a:pt x="4750338" y="805578"/>
                        </a:cubicBezTo>
                        <a:cubicBezTo>
                          <a:pt x="4786032" y="1027620"/>
                          <a:pt x="4756219" y="1186724"/>
                          <a:pt x="4750338" y="1407131"/>
                        </a:cubicBezTo>
                        <a:cubicBezTo>
                          <a:pt x="4744457" y="1627538"/>
                          <a:pt x="4723335" y="1873856"/>
                          <a:pt x="4750338" y="2099239"/>
                        </a:cubicBezTo>
                        <a:cubicBezTo>
                          <a:pt x="4777341" y="2324622"/>
                          <a:pt x="4771983" y="2540836"/>
                          <a:pt x="4750338" y="2746070"/>
                        </a:cubicBezTo>
                        <a:cubicBezTo>
                          <a:pt x="4728693" y="2951304"/>
                          <a:pt x="4736331" y="3198218"/>
                          <a:pt x="4750338" y="3347623"/>
                        </a:cubicBezTo>
                        <a:cubicBezTo>
                          <a:pt x="4764345" y="3497028"/>
                          <a:pt x="4770234" y="3822136"/>
                          <a:pt x="4750338" y="4039732"/>
                        </a:cubicBezTo>
                        <a:cubicBezTo>
                          <a:pt x="4730442" y="4257328"/>
                          <a:pt x="4766956" y="4388428"/>
                          <a:pt x="4750338" y="4596006"/>
                        </a:cubicBezTo>
                        <a:cubicBezTo>
                          <a:pt x="4749608" y="4633092"/>
                          <a:pt x="4713980" y="4662251"/>
                          <a:pt x="4682147" y="4664197"/>
                        </a:cubicBezTo>
                        <a:cubicBezTo>
                          <a:pt x="4530298" y="4696496"/>
                          <a:pt x="4210404" y="4682847"/>
                          <a:pt x="4023010" y="4664197"/>
                        </a:cubicBezTo>
                        <a:cubicBezTo>
                          <a:pt x="3835616" y="4645547"/>
                          <a:pt x="3659498" y="4658322"/>
                          <a:pt x="3502293" y="4664197"/>
                        </a:cubicBezTo>
                        <a:cubicBezTo>
                          <a:pt x="3345088" y="4670072"/>
                          <a:pt x="3028642" y="4675702"/>
                          <a:pt x="2843156" y="4664197"/>
                        </a:cubicBezTo>
                        <a:cubicBezTo>
                          <a:pt x="2657670" y="4652692"/>
                          <a:pt x="2390454" y="4669610"/>
                          <a:pt x="2230159" y="4664197"/>
                        </a:cubicBezTo>
                        <a:cubicBezTo>
                          <a:pt x="2069864" y="4658784"/>
                          <a:pt x="1744153" y="4672367"/>
                          <a:pt x="1524883" y="4664197"/>
                        </a:cubicBezTo>
                        <a:cubicBezTo>
                          <a:pt x="1305613" y="4656027"/>
                          <a:pt x="1174705" y="4668952"/>
                          <a:pt x="1004165" y="4664197"/>
                        </a:cubicBezTo>
                        <a:cubicBezTo>
                          <a:pt x="833625" y="4659442"/>
                          <a:pt x="423840" y="4659944"/>
                          <a:pt x="68191" y="4664197"/>
                        </a:cubicBezTo>
                        <a:cubicBezTo>
                          <a:pt x="25571" y="4664906"/>
                          <a:pt x="-5245" y="4635149"/>
                          <a:pt x="0" y="4596006"/>
                        </a:cubicBezTo>
                        <a:cubicBezTo>
                          <a:pt x="13127" y="4386086"/>
                          <a:pt x="17048" y="4174212"/>
                          <a:pt x="0" y="4039732"/>
                        </a:cubicBezTo>
                        <a:cubicBezTo>
                          <a:pt x="-17048" y="3905252"/>
                          <a:pt x="30630" y="3707567"/>
                          <a:pt x="0" y="3392901"/>
                        </a:cubicBezTo>
                        <a:cubicBezTo>
                          <a:pt x="-30630" y="3078235"/>
                          <a:pt x="-11360" y="2940230"/>
                          <a:pt x="0" y="2746070"/>
                        </a:cubicBezTo>
                        <a:cubicBezTo>
                          <a:pt x="11360" y="2551910"/>
                          <a:pt x="21368" y="2286420"/>
                          <a:pt x="0" y="2099239"/>
                        </a:cubicBezTo>
                        <a:cubicBezTo>
                          <a:pt x="-21368" y="1912058"/>
                          <a:pt x="8469" y="1714222"/>
                          <a:pt x="0" y="1407131"/>
                        </a:cubicBezTo>
                        <a:cubicBezTo>
                          <a:pt x="-8469" y="1100040"/>
                          <a:pt x="6328" y="892745"/>
                          <a:pt x="0" y="760300"/>
                        </a:cubicBezTo>
                        <a:cubicBezTo>
                          <a:pt x="-6328" y="627855"/>
                          <a:pt x="-18266" y="250893"/>
                          <a:pt x="0" y="68191"/>
                        </a:cubicBezTo>
                        <a:close/>
                      </a:path>
                      <a:path w="4750338" h="4664197" stroke="0" extrusionOk="0">
                        <a:moveTo>
                          <a:pt x="0" y="68191"/>
                        </a:moveTo>
                        <a:cubicBezTo>
                          <a:pt x="3992" y="33638"/>
                          <a:pt x="29852" y="602"/>
                          <a:pt x="68191" y="0"/>
                        </a:cubicBezTo>
                        <a:cubicBezTo>
                          <a:pt x="352757" y="-20139"/>
                          <a:pt x="493774" y="-4130"/>
                          <a:pt x="681188" y="0"/>
                        </a:cubicBezTo>
                        <a:cubicBezTo>
                          <a:pt x="868602" y="4130"/>
                          <a:pt x="1072452" y="-13076"/>
                          <a:pt x="1201906" y="0"/>
                        </a:cubicBezTo>
                        <a:cubicBezTo>
                          <a:pt x="1331360" y="13076"/>
                          <a:pt x="1622709" y="7257"/>
                          <a:pt x="1861042" y="0"/>
                        </a:cubicBezTo>
                        <a:cubicBezTo>
                          <a:pt x="2099375" y="-7257"/>
                          <a:pt x="2208767" y="16229"/>
                          <a:pt x="2381760" y="0"/>
                        </a:cubicBezTo>
                        <a:cubicBezTo>
                          <a:pt x="2554753" y="-16229"/>
                          <a:pt x="2931801" y="13848"/>
                          <a:pt x="3133176" y="0"/>
                        </a:cubicBezTo>
                        <a:cubicBezTo>
                          <a:pt x="3334551" y="-13848"/>
                          <a:pt x="3617305" y="-1782"/>
                          <a:pt x="3792313" y="0"/>
                        </a:cubicBezTo>
                        <a:cubicBezTo>
                          <a:pt x="3967321" y="1782"/>
                          <a:pt x="4496055" y="-39492"/>
                          <a:pt x="4682147" y="0"/>
                        </a:cubicBezTo>
                        <a:cubicBezTo>
                          <a:pt x="4723030" y="3969"/>
                          <a:pt x="4747303" y="23695"/>
                          <a:pt x="4750338" y="68191"/>
                        </a:cubicBezTo>
                        <a:cubicBezTo>
                          <a:pt x="4722954" y="380947"/>
                          <a:pt x="4764426" y="466146"/>
                          <a:pt x="4750338" y="715022"/>
                        </a:cubicBezTo>
                        <a:cubicBezTo>
                          <a:pt x="4736250" y="963898"/>
                          <a:pt x="4765355" y="1065206"/>
                          <a:pt x="4750338" y="1407131"/>
                        </a:cubicBezTo>
                        <a:cubicBezTo>
                          <a:pt x="4735321" y="1749056"/>
                          <a:pt x="4717738" y="1932506"/>
                          <a:pt x="4750338" y="2144518"/>
                        </a:cubicBezTo>
                        <a:cubicBezTo>
                          <a:pt x="4782938" y="2356530"/>
                          <a:pt x="4776357" y="2677662"/>
                          <a:pt x="4750338" y="2836626"/>
                        </a:cubicBezTo>
                        <a:cubicBezTo>
                          <a:pt x="4724319" y="2995590"/>
                          <a:pt x="4717641" y="3227744"/>
                          <a:pt x="4750338" y="3528735"/>
                        </a:cubicBezTo>
                        <a:cubicBezTo>
                          <a:pt x="4783035" y="3829726"/>
                          <a:pt x="4747775" y="4163223"/>
                          <a:pt x="4750338" y="4596006"/>
                        </a:cubicBezTo>
                        <a:cubicBezTo>
                          <a:pt x="4755924" y="4632575"/>
                          <a:pt x="4721408" y="4663087"/>
                          <a:pt x="4682147" y="4664197"/>
                        </a:cubicBezTo>
                        <a:cubicBezTo>
                          <a:pt x="4529038" y="4640707"/>
                          <a:pt x="4248282" y="4656045"/>
                          <a:pt x="4069150" y="4664197"/>
                        </a:cubicBezTo>
                        <a:cubicBezTo>
                          <a:pt x="3890018" y="4672349"/>
                          <a:pt x="3661249" y="4694707"/>
                          <a:pt x="3317734" y="4664197"/>
                        </a:cubicBezTo>
                        <a:cubicBezTo>
                          <a:pt x="2974219" y="4633687"/>
                          <a:pt x="2968899" y="4675375"/>
                          <a:pt x="2658598" y="4664197"/>
                        </a:cubicBezTo>
                        <a:cubicBezTo>
                          <a:pt x="2348297" y="4653019"/>
                          <a:pt x="2397763" y="4689999"/>
                          <a:pt x="2137880" y="4664197"/>
                        </a:cubicBezTo>
                        <a:cubicBezTo>
                          <a:pt x="1877997" y="4638395"/>
                          <a:pt x="1736463" y="4634792"/>
                          <a:pt x="1524883" y="4664197"/>
                        </a:cubicBezTo>
                        <a:cubicBezTo>
                          <a:pt x="1313303" y="4693602"/>
                          <a:pt x="1202409" y="4649779"/>
                          <a:pt x="958025" y="4664197"/>
                        </a:cubicBezTo>
                        <a:cubicBezTo>
                          <a:pt x="713641" y="4678615"/>
                          <a:pt x="346050" y="4627999"/>
                          <a:pt x="68191" y="4664197"/>
                        </a:cubicBezTo>
                        <a:cubicBezTo>
                          <a:pt x="28021" y="4663265"/>
                          <a:pt x="4472" y="4636448"/>
                          <a:pt x="0" y="4596006"/>
                        </a:cubicBezTo>
                        <a:cubicBezTo>
                          <a:pt x="31407" y="4416748"/>
                          <a:pt x="-9294" y="4196632"/>
                          <a:pt x="0" y="3949175"/>
                        </a:cubicBezTo>
                        <a:cubicBezTo>
                          <a:pt x="9294" y="3701718"/>
                          <a:pt x="-18196" y="3634669"/>
                          <a:pt x="0" y="3392901"/>
                        </a:cubicBezTo>
                        <a:cubicBezTo>
                          <a:pt x="18196" y="3151133"/>
                          <a:pt x="-21598" y="3085835"/>
                          <a:pt x="0" y="2881905"/>
                        </a:cubicBezTo>
                        <a:cubicBezTo>
                          <a:pt x="21598" y="2677975"/>
                          <a:pt x="-25906" y="2362710"/>
                          <a:pt x="0" y="2144518"/>
                        </a:cubicBezTo>
                        <a:cubicBezTo>
                          <a:pt x="25906" y="1926326"/>
                          <a:pt x="-19497" y="1686817"/>
                          <a:pt x="0" y="1497687"/>
                        </a:cubicBezTo>
                        <a:cubicBezTo>
                          <a:pt x="19497" y="1308557"/>
                          <a:pt x="18391" y="1211900"/>
                          <a:pt x="0" y="941412"/>
                        </a:cubicBezTo>
                        <a:cubicBezTo>
                          <a:pt x="-18391" y="670924"/>
                          <a:pt x="13822" y="276306"/>
                          <a:pt x="0" y="6819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F41A55-EA6A-BB96-CC1D-D4632F0B36AB}"/>
              </a:ext>
            </a:extLst>
          </p:cNvPr>
          <p:cNvSpPr txBox="1">
            <a:spLocks/>
          </p:cNvSpPr>
          <p:nvPr/>
        </p:nvSpPr>
        <p:spPr>
          <a:xfrm>
            <a:off x="5347675" y="1123837"/>
            <a:ext cx="4698355" cy="44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Non-Empirical articles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CE2594C-9E87-6248-0EB1-46BB804BA33C}"/>
              </a:ext>
            </a:extLst>
          </p:cNvPr>
          <p:cNvSpPr txBox="1">
            <a:spLocks/>
          </p:cNvSpPr>
          <p:nvPr/>
        </p:nvSpPr>
        <p:spPr>
          <a:xfrm>
            <a:off x="5349377" y="1564276"/>
            <a:ext cx="4698355" cy="433204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b="1" i="1" dirty="0"/>
              <a:t>Background: </a:t>
            </a:r>
            <a:r>
              <a:rPr lang="en-GB" i="1" dirty="0"/>
              <a:t>Identifying a problem/issue – setting the scene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Objective: </a:t>
            </a:r>
            <a:r>
              <a:rPr lang="en-GB" dirty="0"/>
              <a:t>Statement of a precise objective for your non-empirical work. Note primary and secondary objectives.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Design: </a:t>
            </a:r>
            <a:r>
              <a:rPr lang="en-GB" dirty="0"/>
              <a:t>Narrative literature review, philosophical reflection, computer simulation.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Outcome: </a:t>
            </a:r>
            <a:r>
              <a:rPr lang="en-GB" dirty="0"/>
              <a:t>Methodology, critique, framework, model, etc.</a:t>
            </a:r>
          </a:p>
          <a:p>
            <a:pPr marL="0" indent="0">
              <a:buFont typeface="Wingdings 2" pitchFamily="18" charset="2"/>
              <a:buNone/>
            </a:pPr>
            <a:r>
              <a:rPr lang="en-GB" b="1" i="1" dirty="0"/>
              <a:t>Implications: </a:t>
            </a:r>
            <a:r>
              <a:rPr lang="en-GB" i="1" dirty="0"/>
              <a:t>Where to next? So what? Where does your contribution leave us?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37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ACA74-ED9E-ED14-EBFA-47BB7E50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Why do researchers publish?</a:t>
            </a:r>
          </a:p>
        </p:txBody>
      </p:sp>
      <p:pic>
        <p:nvPicPr>
          <p:cNvPr id="5" name="Content Placeholder 4" descr="Question Mark with solid fill">
            <a:extLst>
              <a:ext uri="{FF2B5EF4-FFF2-40B4-BE49-F238E27FC236}">
                <a16:creationId xmlns:a16="http://schemas.microsoft.com/office/drawing/2014/main" id="{4BED83F0-DF10-9148-34DD-33EEA82D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6977" y="970500"/>
            <a:ext cx="4908848" cy="49088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0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ED679-A0F6-1AAE-7370-0ED877AEC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3E42-A9C6-E0ED-FFB1-7FB26E0A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empirical manuscripts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98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5DE8E-20BE-B8CB-4F0D-A0D69198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0890AF-32FE-8572-CFF0-E83AA58F1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ABF6AE-F379-F246-6A4F-118501695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59CB42-F517-02CF-084A-0D01F72B2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66F208-6303-1A7B-0DF6-4737A7FE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CE042-744E-9759-292E-6609B479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Review manuscript structures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3BA382-5978-8E12-EE03-BD45E1AB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10081-AD94-7A07-48F7-27D126088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018" y="864108"/>
            <a:ext cx="4425449" cy="5120640"/>
          </a:xfrm>
        </p:spPr>
        <p:txBody>
          <a:bodyPr/>
          <a:lstStyle/>
          <a:p>
            <a:r>
              <a:rPr lang="en-GB" dirty="0"/>
              <a:t>Take 15 minutes and identify 2-3 empirical manuscripts from your field.</a:t>
            </a:r>
          </a:p>
          <a:p>
            <a:r>
              <a:rPr lang="en-GB" dirty="0"/>
              <a:t>Review them to present a summary of their structure.</a:t>
            </a:r>
          </a:p>
          <a:p>
            <a:r>
              <a:rPr lang="en-GB" dirty="0"/>
              <a:t>As a guide, you could note the section headings and whether sections are “long” or “short”.</a:t>
            </a:r>
          </a:p>
        </p:txBody>
      </p:sp>
    </p:spTree>
    <p:extLst>
      <p:ext uri="{BB962C8B-B14F-4D97-AF65-F5344CB8AC3E}">
        <p14:creationId xmlns:p14="http://schemas.microsoft.com/office/powerpoint/2010/main" val="30052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C41F-F30B-B708-9DBE-7838867E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“red thread”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F4DEAC-8269-57DD-F7CC-5F4722E623B2}"/>
              </a:ext>
            </a:extLst>
          </p:cNvPr>
          <p:cNvSpPr/>
          <p:nvPr/>
        </p:nvSpPr>
        <p:spPr>
          <a:xfrm>
            <a:off x="4760135" y="1093792"/>
            <a:ext cx="5147435" cy="689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</a:t>
            </a:r>
            <a:r>
              <a:rPr lang="en-GB" dirty="0"/>
              <a:t>ntroduction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21708A-3E56-49D6-B0CB-7F0429614526}"/>
              </a:ext>
            </a:extLst>
          </p:cNvPr>
          <p:cNvSpPr/>
          <p:nvPr/>
        </p:nvSpPr>
        <p:spPr>
          <a:xfrm>
            <a:off x="5009942" y="1886094"/>
            <a:ext cx="4647820" cy="689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Literature review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D31FDC-1FEB-38A9-A5A9-578B6E136E74}"/>
              </a:ext>
            </a:extLst>
          </p:cNvPr>
          <p:cNvSpPr/>
          <p:nvPr/>
        </p:nvSpPr>
        <p:spPr>
          <a:xfrm>
            <a:off x="4760133" y="2678397"/>
            <a:ext cx="5147435" cy="689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</a:t>
            </a:r>
            <a:r>
              <a:rPr lang="en-GB" dirty="0"/>
              <a:t>ethod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CBB8D0-F669-5150-ADDD-24F38BC93473}"/>
              </a:ext>
            </a:extLst>
          </p:cNvPr>
          <p:cNvSpPr/>
          <p:nvPr/>
        </p:nvSpPr>
        <p:spPr>
          <a:xfrm>
            <a:off x="4760133" y="3470699"/>
            <a:ext cx="5147435" cy="689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</a:t>
            </a:r>
            <a:r>
              <a:rPr lang="en-GB" dirty="0"/>
              <a:t>esults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C516DF-0FCB-B85F-3435-A956B542D49A}"/>
              </a:ext>
            </a:extLst>
          </p:cNvPr>
          <p:cNvSpPr/>
          <p:nvPr/>
        </p:nvSpPr>
        <p:spPr>
          <a:xfrm>
            <a:off x="4760133" y="4257631"/>
            <a:ext cx="5147435" cy="689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</a:t>
            </a:r>
            <a:r>
              <a:rPr lang="en-GB" dirty="0"/>
              <a:t>iscussion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059DDD-D8CE-BE5B-D4F7-FE1319687E9A}"/>
              </a:ext>
            </a:extLst>
          </p:cNvPr>
          <p:cNvSpPr/>
          <p:nvPr/>
        </p:nvSpPr>
        <p:spPr>
          <a:xfrm>
            <a:off x="5009941" y="5044564"/>
            <a:ext cx="4647820" cy="689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Conclusion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E22EA2-B569-0E5E-096F-E8D81AC84E7D}"/>
              </a:ext>
            </a:extLst>
          </p:cNvPr>
          <p:cNvCxnSpPr>
            <a:cxnSpLocks/>
          </p:cNvCxnSpPr>
          <p:nvPr/>
        </p:nvCxnSpPr>
        <p:spPr>
          <a:xfrm>
            <a:off x="10576873" y="1432874"/>
            <a:ext cx="0" cy="4062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26278-9693-D5A2-8CC3-8E51139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7746-28DB-F19B-8FDF-9EFE749E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IMRaD</a:t>
            </a:r>
            <a:r>
              <a:rPr lang="en-US" dirty="0"/>
              <a:t> structure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A2FF51-9F44-3F10-01F4-229570A8E179}"/>
              </a:ext>
            </a:extLst>
          </p:cNvPr>
          <p:cNvSpPr/>
          <p:nvPr/>
        </p:nvSpPr>
        <p:spPr>
          <a:xfrm>
            <a:off x="4755420" y="786680"/>
            <a:ext cx="5147435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</a:t>
            </a:r>
            <a:r>
              <a:rPr lang="en-GB" dirty="0"/>
              <a:t>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1F95C-96E0-46B5-2B47-57684AE774D2}"/>
              </a:ext>
            </a:extLst>
          </p:cNvPr>
          <p:cNvSpPr/>
          <p:nvPr/>
        </p:nvSpPr>
        <p:spPr>
          <a:xfrm>
            <a:off x="5768799" y="2759666"/>
            <a:ext cx="3130104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</a:t>
            </a:r>
            <a:r>
              <a:rPr lang="en-GB" dirty="0"/>
              <a:t>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3B40FC-BF5F-0F09-C860-F1AF16F284FD}"/>
              </a:ext>
            </a:extLst>
          </p:cNvPr>
          <p:cNvSpPr/>
          <p:nvPr/>
        </p:nvSpPr>
        <p:spPr>
          <a:xfrm>
            <a:off x="5768799" y="3457708"/>
            <a:ext cx="3130104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</a:t>
            </a:r>
            <a:r>
              <a:rPr lang="en-GB" dirty="0"/>
              <a:t>esults</a:t>
            </a: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13A17BB8-1DA0-94A2-E2B1-1445F36D1AF4}"/>
              </a:ext>
            </a:extLst>
          </p:cNvPr>
          <p:cNvSpPr/>
          <p:nvPr/>
        </p:nvSpPr>
        <p:spPr>
          <a:xfrm>
            <a:off x="4760132" y="1484722"/>
            <a:ext cx="5147435" cy="1198506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Literature review</a:t>
            </a: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D5BF1791-7F9E-7986-B261-E08E43BA66C7}"/>
              </a:ext>
            </a:extLst>
          </p:cNvPr>
          <p:cNvSpPr/>
          <p:nvPr/>
        </p:nvSpPr>
        <p:spPr>
          <a:xfrm>
            <a:off x="4760132" y="4154792"/>
            <a:ext cx="5147435" cy="12767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645 h 20645"/>
              <a:gd name="connsiteX1" fmla="*/ 10000 w 10000"/>
              <a:gd name="connsiteY1" fmla="*/ 10645 h 20645"/>
              <a:gd name="connsiteX2" fmla="*/ 8000 w 10000"/>
              <a:gd name="connsiteY2" fmla="*/ 20645 h 20645"/>
              <a:gd name="connsiteX3" fmla="*/ 1972 w 10000"/>
              <a:gd name="connsiteY3" fmla="*/ 0 h 20645"/>
              <a:gd name="connsiteX4" fmla="*/ 0 w 10000"/>
              <a:gd name="connsiteY4" fmla="*/ 10645 h 20645"/>
              <a:gd name="connsiteX0" fmla="*/ 0 w 10000"/>
              <a:gd name="connsiteY0" fmla="*/ 10645 h 10645"/>
              <a:gd name="connsiteX1" fmla="*/ 10000 w 10000"/>
              <a:gd name="connsiteY1" fmla="*/ 10645 h 10645"/>
              <a:gd name="connsiteX2" fmla="*/ 7772 w 10000"/>
              <a:gd name="connsiteY2" fmla="*/ 41 h 10645"/>
              <a:gd name="connsiteX3" fmla="*/ 1972 w 10000"/>
              <a:gd name="connsiteY3" fmla="*/ 0 h 10645"/>
              <a:gd name="connsiteX4" fmla="*/ 0 w 10000"/>
              <a:gd name="connsiteY4" fmla="*/ 10645 h 10645"/>
              <a:gd name="connsiteX0" fmla="*/ 0 w 10000"/>
              <a:gd name="connsiteY0" fmla="*/ 10722 h 10722"/>
              <a:gd name="connsiteX1" fmla="*/ 10000 w 10000"/>
              <a:gd name="connsiteY1" fmla="*/ 10722 h 10722"/>
              <a:gd name="connsiteX2" fmla="*/ 8092 w 10000"/>
              <a:gd name="connsiteY2" fmla="*/ 0 h 10722"/>
              <a:gd name="connsiteX3" fmla="*/ 1972 w 10000"/>
              <a:gd name="connsiteY3" fmla="*/ 77 h 10722"/>
              <a:gd name="connsiteX4" fmla="*/ 0 w 10000"/>
              <a:gd name="connsiteY4" fmla="*/ 10722 h 10722"/>
              <a:gd name="connsiteX0" fmla="*/ 0 w 10000"/>
              <a:gd name="connsiteY0" fmla="*/ 10690 h 10690"/>
              <a:gd name="connsiteX1" fmla="*/ 10000 w 10000"/>
              <a:gd name="connsiteY1" fmla="*/ 10690 h 10690"/>
              <a:gd name="connsiteX2" fmla="*/ 8011 w 10000"/>
              <a:gd name="connsiteY2" fmla="*/ 0 h 10690"/>
              <a:gd name="connsiteX3" fmla="*/ 1972 w 10000"/>
              <a:gd name="connsiteY3" fmla="*/ 45 h 10690"/>
              <a:gd name="connsiteX4" fmla="*/ 0 w 10000"/>
              <a:gd name="connsiteY4" fmla="*/ 10690 h 10690"/>
              <a:gd name="connsiteX0" fmla="*/ 0 w 10000"/>
              <a:gd name="connsiteY0" fmla="*/ 10801 h 10801"/>
              <a:gd name="connsiteX1" fmla="*/ 10000 w 10000"/>
              <a:gd name="connsiteY1" fmla="*/ 10801 h 10801"/>
              <a:gd name="connsiteX2" fmla="*/ 8007 w 10000"/>
              <a:gd name="connsiteY2" fmla="*/ 0 h 10801"/>
              <a:gd name="connsiteX3" fmla="*/ 1972 w 10000"/>
              <a:gd name="connsiteY3" fmla="*/ 156 h 10801"/>
              <a:gd name="connsiteX4" fmla="*/ 0 w 10000"/>
              <a:gd name="connsiteY4" fmla="*/ 10801 h 10801"/>
              <a:gd name="connsiteX0" fmla="*/ 0 w 10000"/>
              <a:gd name="connsiteY0" fmla="*/ 10645 h 10645"/>
              <a:gd name="connsiteX1" fmla="*/ 10000 w 10000"/>
              <a:gd name="connsiteY1" fmla="*/ 10645 h 10645"/>
              <a:gd name="connsiteX2" fmla="*/ 8014 w 10000"/>
              <a:gd name="connsiteY2" fmla="*/ 98 h 10645"/>
              <a:gd name="connsiteX3" fmla="*/ 1972 w 10000"/>
              <a:gd name="connsiteY3" fmla="*/ 0 h 10645"/>
              <a:gd name="connsiteX4" fmla="*/ 0 w 10000"/>
              <a:gd name="connsiteY4" fmla="*/ 10645 h 10645"/>
              <a:gd name="connsiteX0" fmla="*/ 0 w 10000"/>
              <a:gd name="connsiteY0" fmla="*/ 10653 h 10653"/>
              <a:gd name="connsiteX1" fmla="*/ 10000 w 10000"/>
              <a:gd name="connsiteY1" fmla="*/ 10653 h 10653"/>
              <a:gd name="connsiteX2" fmla="*/ 8014 w 10000"/>
              <a:gd name="connsiteY2" fmla="*/ 0 h 10653"/>
              <a:gd name="connsiteX3" fmla="*/ 1972 w 10000"/>
              <a:gd name="connsiteY3" fmla="*/ 8 h 10653"/>
              <a:gd name="connsiteX4" fmla="*/ 0 w 10000"/>
              <a:gd name="connsiteY4" fmla="*/ 10653 h 10653"/>
              <a:gd name="connsiteX0" fmla="*/ 0 w 10000"/>
              <a:gd name="connsiteY0" fmla="*/ 10653 h 10653"/>
              <a:gd name="connsiteX1" fmla="*/ 10000 w 10000"/>
              <a:gd name="connsiteY1" fmla="*/ 10653 h 10653"/>
              <a:gd name="connsiteX2" fmla="*/ 8034 w 10000"/>
              <a:gd name="connsiteY2" fmla="*/ 0 h 10653"/>
              <a:gd name="connsiteX3" fmla="*/ 1972 w 10000"/>
              <a:gd name="connsiteY3" fmla="*/ 8 h 10653"/>
              <a:gd name="connsiteX4" fmla="*/ 0 w 10000"/>
              <a:gd name="connsiteY4" fmla="*/ 10653 h 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3">
                <a:moveTo>
                  <a:pt x="0" y="10653"/>
                </a:moveTo>
                <a:lnTo>
                  <a:pt x="10000" y="10653"/>
                </a:lnTo>
                <a:lnTo>
                  <a:pt x="8034" y="0"/>
                </a:lnTo>
                <a:lnTo>
                  <a:pt x="1972" y="8"/>
                </a:lnTo>
                <a:lnTo>
                  <a:pt x="0" y="106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</a:t>
            </a:r>
            <a:r>
              <a:rPr lang="en-GB" dirty="0"/>
              <a:t>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FDD07-7FAD-358F-2591-8D3B5B003F3C}"/>
              </a:ext>
            </a:extLst>
          </p:cNvPr>
          <p:cNvSpPr/>
          <p:nvPr/>
        </p:nvSpPr>
        <p:spPr>
          <a:xfrm>
            <a:off x="4755419" y="5507998"/>
            <a:ext cx="5147435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0320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C7BDD-409C-6E6D-97EF-6318C4760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B3B9-57D6-5974-1CF4-4B0DD97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IMRaD</a:t>
            </a:r>
            <a:r>
              <a:rPr lang="en-US" dirty="0"/>
              <a:t> structure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16237-ADFA-D52C-FFB9-80A2F6CBFDEC}"/>
              </a:ext>
            </a:extLst>
          </p:cNvPr>
          <p:cNvSpPr/>
          <p:nvPr/>
        </p:nvSpPr>
        <p:spPr>
          <a:xfrm>
            <a:off x="4755420" y="786680"/>
            <a:ext cx="5147435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</a:t>
            </a:r>
            <a:r>
              <a:rPr lang="en-GB" dirty="0"/>
              <a:t>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7F42CE-79F1-698C-924C-72A1C4C33736}"/>
              </a:ext>
            </a:extLst>
          </p:cNvPr>
          <p:cNvSpPr/>
          <p:nvPr/>
        </p:nvSpPr>
        <p:spPr>
          <a:xfrm>
            <a:off x="5768799" y="2759666"/>
            <a:ext cx="3130104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</a:t>
            </a:r>
            <a:r>
              <a:rPr lang="en-GB" dirty="0"/>
              <a:t>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B75F2A-E670-27C0-ED32-E4F096703189}"/>
              </a:ext>
            </a:extLst>
          </p:cNvPr>
          <p:cNvSpPr/>
          <p:nvPr/>
        </p:nvSpPr>
        <p:spPr>
          <a:xfrm>
            <a:off x="5768799" y="3457708"/>
            <a:ext cx="3130104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</a:t>
            </a:r>
            <a:r>
              <a:rPr lang="en-GB" dirty="0"/>
              <a:t>esults</a:t>
            </a: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FD7A42D8-FA90-C0AD-1791-FBE224E0D063}"/>
              </a:ext>
            </a:extLst>
          </p:cNvPr>
          <p:cNvSpPr/>
          <p:nvPr/>
        </p:nvSpPr>
        <p:spPr>
          <a:xfrm>
            <a:off x="4760132" y="1484722"/>
            <a:ext cx="5147435" cy="1198506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Literature review</a:t>
            </a: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24A52AEE-BA7E-B9FC-27B1-BE6C488B5F75}"/>
              </a:ext>
            </a:extLst>
          </p:cNvPr>
          <p:cNvSpPr/>
          <p:nvPr/>
        </p:nvSpPr>
        <p:spPr>
          <a:xfrm>
            <a:off x="4760132" y="4154792"/>
            <a:ext cx="5147435" cy="12767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645 h 20645"/>
              <a:gd name="connsiteX1" fmla="*/ 10000 w 10000"/>
              <a:gd name="connsiteY1" fmla="*/ 10645 h 20645"/>
              <a:gd name="connsiteX2" fmla="*/ 8000 w 10000"/>
              <a:gd name="connsiteY2" fmla="*/ 20645 h 20645"/>
              <a:gd name="connsiteX3" fmla="*/ 1972 w 10000"/>
              <a:gd name="connsiteY3" fmla="*/ 0 h 20645"/>
              <a:gd name="connsiteX4" fmla="*/ 0 w 10000"/>
              <a:gd name="connsiteY4" fmla="*/ 10645 h 20645"/>
              <a:gd name="connsiteX0" fmla="*/ 0 w 10000"/>
              <a:gd name="connsiteY0" fmla="*/ 10645 h 10645"/>
              <a:gd name="connsiteX1" fmla="*/ 10000 w 10000"/>
              <a:gd name="connsiteY1" fmla="*/ 10645 h 10645"/>
              <a:gd name="connsiteX2" fmla="*/ 7772 w 10000"/>
              <a:gd name="connsiteY2" fmla="*/ 41 h 10645"/>
              <a:gd name="connsiteX3" fmla="*/ 1972 w 10000"/>
              <a:gd name="connsiteY3" fmla="*/ 0 h 10645"/>
              <a:gd name="connsiteX4" fmla="*/ 0 w 10000"/>
              <a:gd name="connsiteY4" fmla="*/ 10645 h 10645"/>
              <a:gd name="connsiteX0" fmla="*/ 0 w 10000"/>
              <a:gd name="connsiteY0" fmla="*/ 10722 h 10722"/>
              <a:gd name="connsiteX1" fmla="*/ 10000 w 10000"/>
              <a:gd name="connsiteY1" fmla="*/ 10722 h 10722"/>
              <a:gd name="connsiteX2" fmla="*/ 8092 w 10000"/>
              <a:gd name="connsiteY2" fmla="*/ 0 h 10722"/>
              <a:gd name="connsiteX3" fmla="*/ 1972 w 10000"/>
              <a:gd name="connsiteY3" fmla="*/ 77 h 10722"/>
              <a:gd name="connsiteX4" fmla="*/ 0 w 10000"/>
              <a:gd name="connsiteY4" fmla="*/ 10722 h 10722"/>
              <a:gd name="connsiteX0" fmla="*/ 0 w 10000"/>
              <a:gd name="connsiteY0" fmla="*/ 10690 h 10690"/>
              <a:gd name="connsiteX1" fmla="*/ 10000 w 10000"/>
              <a:gd name="connsiteY1" fmla="*/ 10690 h 10690"/>
              <a:gd name="connsiteX2" fmla="*/ 8011 w 10000"/>
              <a:gd name="connsiteY2" fmla="*/ 0 h 10690"/>
              <a:gd name="connsiteX3" fmla="*/ 1972 w 10000"/>
              <a:gd name="connsiteY3" fmla="*/ 45 h 10690"/>
              <a:gd name="connsiteX4" fmla="*/ 0 w 10000"/>
              <a:gd name="connsiteY4" fmla="*/ 10690 h 10690"/>
              <a:gd name="connsiteX0" fmla="*/ 0 w 10000"/>
              <a:gd name="connsiteY0" fmla="*/ 10801 h 10801"/>
              <a:gd name="connsiteX1" fmla="*/ 10000 w 10000"/>
              <a:gd name="connsiteY1" fmla="*/ 10801 h 10801"/>
              <a:gd name="connsiteX2" fmla="*/ 8007 w 10000"/>
              <a:gd name="connsiteY2" fmla="*/ 0 h 10801"/>
              <a:gd name="connsiteX3" fmla="*/ 1972 w 10000"/>
              <a:gd name="connsiteY3" fmla="*/ 156 h 10801"/>
              <a:gd name="connsiteX4" fmla="*/ 0 w 10000"/>
              <a:gd name="connsiteY4" fmla="*/ 10801 h 10801"/>
              <a:gd name="connsiteX0" fmla="*/ 0 w 10000"/>
              <a:gd name="connsiteY0" fmla="*/ 10645 h 10645"/>
              <a:gd name="connsiteX1" fmla="*/ 10000 w 10000"/>
              <a:gd name="connsiteY1" fmla="*/ 10645 h 10645"/>
              <a:gd name="connsiteX2" fmla="*/ 8014 w 10000"/>
              <a:gd name="connsiteY2" fmla="*/ 98 h 10645"/>
              <a:gd name="connsiteX3" fmla="*/ 1972 w 10000"/>
              <a:gd name="connsiteY3" fmla="*/ 0 h 10645"/>
              <a:gd name="connsiteX4" fmla="*/ 0 w 10000"/>
              <a:gd name="connsiteY4" fmla="*/ 10645 h 10645"/>
              <a:gd name="connsiteX0" fmla="*/ 0 w 10000"/>
              <a:gd name="connsiteY0" fmla="*/ 10653 h 10653"/>
              <a:gd name="connsiteX1" fmla="*/ 10000 w 10000"/>
              <a:gd name="connsiteY1" fmla="*/ 10653 h 10653"/>
              <a:gd name="connsiteX2" fmla="*/ 8014 w 10000"/>
              <a:gd name="connsiteY2" fmla="*/ 0 h 10653"/>
              <a:gd name="connsiteX3" fmla="*/ 1972 w 10000"/>
              <a:gd name="connsiteY3" fmla="*/ 8 h 10653"/>
              <a:gd name="connsiteX4" fmla="*/ 0 w 10000"/>
              <a:gd name="connsiteY4" fmla="*/ 10653 h 10653"/>
              <a:gd name="connsiteX0" fmla="*/ 0 w 10000"/>
              <a:gd name="connsiteY0" fmla="*/ 10653 h 10653"/>
              <a:gd name="connsiteX1" fmla="*/ 10000 w 10000"/>
              <a:gd name="connsiteY1" fmla="*/ 10653 h 10653"/>
              <a:gd name="connsiteX2" fmla="*/ 8034 w 10000"/>
              <a:gd name="connsiteY2" fmla="*/ 0 h 10653"/>
              <a:gd name="connsiteX3" fmla="*/ 1972 w 10000"/>
              <a:gd name="connsiteY3" fmla="*/ 8 h 10653"/>
              <a:gd name="connsiteX4" fmla="*/ 0 w 10000"/>
              <a:gd name="connsiteY4" fmla="*/ 10653 h 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3">
                <a:moveTo>
                  <a:pt x="0" y="10653"/>
                </a:moveTo>
                <a:lnTo>
                  <a:pt x="10000" y="10653"/>
                </a:lnTo>
                <a:lnTo>
                  <a:pt x="8034" y="0"/>
                </a:lnTo>
                <a:lnTo>
                  <a:pt x="1972" y="8"/>
                </a:lnTo>
                <a:lnTo>
                  <a:pt x="0" y="106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</a:t>
            </a:r>
            <a:r>
              <a:rPr lang="en-GB" dirty="0"/>
              <a:t>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D4C24-AA36-B1B2-EFE9-62279F2492A7}"/>
              </a:ext>
            </a:extLst>
          </p:cNvPr>
          <p:cNvSpPr/>
          <p:nvPr/>
        </p:nvSpPr>
        <p:spPr>
          <a:xfrm>
            <a:off x="4755419" y="5507998"/>
            <a:ext cx="5147435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Conclusion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32AF5-33D2-34CD-9270-5EA0DB5C36E9}"/>
              </a:ext>
            </a:extLst>
          </p:cNvPr>
          <p:cNvCxnSpPr>
            <a:cxnSpLocks/>
          </p:cNvCxnSpPr>
          <p:nvPr/>
        </p:nvCxnSpPr>
        <p:spPr>
          <a:xfrm>
            <a:off x="5496560" y="3423920"/>
            <a:ext cx="5913120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0D1BD2DF-4102-3E0C-3FA9-6D6240B28B73}"/>
              </a:ext>
            </a:extLst>
          </p:cNvPr>
          <p:cNvSpPr/>
          <p:nvPr/>
        </p:nvSpPr>
        <p:spPr>
          <a:xfrm rot="10800000">
            <a:off x="3566160" y="1134265"/>
            <a:ext cx="2260600" cy="4758530"/>
          </a:xfrm>
          <a:prstGeom prst="arc">
            <a:avLst>
              <a:gd name="adj1" fmla="val 16200000"/>
              <a:gd name="adj2" fmla="val 5437656"/>
            </a:avLst>
          </a:prstGeom>
          <a:ln w="28575">
            <a:solidFill>
              <a:schemeClr val="accent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D0DAAB9-4A5D-1CA9-27ED-6625EFE88388}"/>
              </a:ext>
            </a:extLst>
          </p:cNvPr>
          <p:cNvSpPr/>
          <p:nvPr/>
        </p:nvSpPr>
        <p:spPr>
          <a:xfrm rot="10800000">
            <a:off x="4394374" y="2091620"/>
            <a:ext cx="1291402" cy="2733039"/>
          </a:xfrm>
          <a:prstGeom prst="arc">
            <a:avLst>
              <a:gd name="adj1" fmla="val 16200000"/>
              <a:gd name="adj2" fmla="val 5437656"/>
            </a:avLst>
          </a:prstGeom>
          <a:ln w="28575">
            <a:solidFill>
              <a:schemeClr val="accent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589AAFE-1644-A192-B81F-DA756C795AF8}"/>
              </a:ext>
            </a:extLst>
          </p:cNvPr>
          <p:cNvSpPr/>
          <p:nvPr/>
        </p:nvSpPr>
        <p:spPr>
          <a:xfrm rot="10800000">
            <a:off x="5277300" y="3086861"/>
            <a:ext cx="818699" cy="694435"/>
          </a:xfrm>
          <a:prstGeom prst="arc">
            <a:avLst>
              <a:gd name="adj1" fmla="val 16200000"/>
              <a:gd name="adj2" fmla="val 5437656"/>
            </a:avLst>
          </a:prstGeom>
          <a:ln w="28575">
            <a:solidFill>
              <a:schemeClr val="accent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86861-BB2A-4E50-74C7-B69BF5B0173D}"/>
              </a:ext>
            </a:extLst>
          </p:cNvPr>
          <p:cNvSpPr txBox="1"/>
          <p:nvPr/>
        </p:nvSpPr>
        <p:spPr>
          <a:xfrm>
            <a:off x="9296400" y="30530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Conceptual mirror</a:t>
            </a:r>
          </a:p>
        </p:txBody>
      </p:sp>
    </p:spTree>
    <p:extLst>
      <p:ext uri="{BB962C8B-B14F-4D97-AF65-F5344CB8AC3E}">
        <p14:creationId xmlns:p14="http://schemas.microsoft.com/office/powerpoint/2010/main" val="83177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93602-1313-625C-3AD0-768016D2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C501-17F7-9F4C-6F01-67CDAF07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IMRaD</a:t>
            </a:r>
            <a:r>
              <a:rPr lang="en-US" dirty="0"/>
              <a:t> structure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0E98D-3117-401A-4C15-46A77FCB7CA7}"/>
              </a:ext>
            </a:extLst>
          </p:cNvPr>
          <p:cNvSpPr/>
          <p:nvPr/>
        </p:nvSpPr>
        <p:spPr>
          <a:xfrm>
            <a:off x="4755420" y="786680"/>
            <a:ext cx="5147435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</a:t>
            </a:r>
            <a:r>
              <a:rPr lang="en-GB" dirty="0"/>
              <a:t>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CBA292-83F6-7E06-1E67-E27082E5682A}"/>
              </a:ext>
            </a:extLst>
          </p:cNvPr>
          <p:cNvSpPr/>
          <p:nvPr/>
        </p:nvSpPr>
        <p:spPr>
          <a:xfrm>
            <a:off x="5768799" y="2759666"/>
            <a:ext cx="3130104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</a:t>
            </a:r>
            <a:r>
              <a:rPr lang="en-GB" dirty="0"/>
              <a:t>ethod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AA0F6-D5E8-98BC-42A6-1DA47CD776FD}"/>
              </a:ext>
            </a:extLst>
          </p:cNvPr>
          <p:cNvSpPr/>
          <p:nvPr/>
        </p:nvSpPr>
        <p:spPr>
          <a:xfrm>
            <a:off x="5768799" y="3457708"/>
            <a:ext cx="3130104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</a:t>
            </a:r>
            <a:r>
              <a:rPr lang="en-GB" dirty="0"/>
              <a:t>esults</a:t>
            </a: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325AD481-46AE-F4A3-F4F6-C8BC71B1FA2D}"/>
              </a:ext>
            </a:extLst>
          </p:cNvPr>
          <p:cNvSpPr/>
          <p:nvPr/>
        </p:nvSpPr>
        <p:spPr>
          <a:xfrm>
            <a:off x="4760132" y="1484722"/>
            <a:ext cx="5147435" cy="1198506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Literature review</a:t>
            </a: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FCB739EF-C723-E4C2-9030-B9FA9F00913E}"/>
              </a:ext>
            </a:extLst>
          </p:cNvPr>
          <p:cNvSpPr/>
          <p:nvPr/>
        </p:nvSpPr>
        <p:spPr>
          <a:xfrm>
            <a:off x="4760132" y="4154792"/>
            <a:ext cx="5147435" cy="12767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645 h 20645"/>
              <a:gd name="connsiteX1" fmla="*/ 10000 w 10000"/>
              <a:gd name="connsiteY1" fmla="*/ 10645 h 20645"/>
              <a:gd name="connsiteX2" fmla="*/ 8000 w 10000"/>
              <a:gd name="connsiteY2" fmla="*/ 20645 h 20645"/>
              <a:gd name="connsiteX3" fmla="*/ 1972 w 10000"/>
              <a:gd name="connsiteY3" fmla="*/ 0 h 20645"/>
              <a:gd name="connsiteX4" fmla="*/ 0 w 10000"/>
              <a:gd name="connsiteY4" fmla="*/ 10645 h 20645"/>
              <a:gd name="connsiteX0" fmla="*/ 0 w 10000"/>
              <a:gd name="connsiteY0" fmla="*/ 10645 h 10645"/>
              <a:gd name="connsiteX1" fmla="*/ 10000 w 10000"/>
              <a:gd name="connsiteY1" fmla="*/ 10645 h 10645"/>
              <a:gd name="connsiteX2" fmla="*/ 7772 w 10000"/>
              <a:gd name="connsiteY2" fmla="*/ 41 h 10645"/>
              <a:gd name="connsiteX3" fmla="*/ 1972 w 10000"/>
              <a:gd name="connsiteY3" fmla="*/ 0 h 10645"/>
              <a:gd name="connsiteX4" fmla="*/ 0 w 10000"/>
              <a:gd name="connsiteY4" fmla="*/ 10645 h 10645"/>
              <a:gd name="connsiteX0" fmla="*/ 0 w 10000"/>
              <a:gd name="connsiteY0" fmla="*/ 10722 h 10722"/>
              <a:gd name="connsiteX1" fmla="*/ 10000 w 10000"/>
              <a:gd name="connsiteY1" fmla="*/ 10722 h 10722"/>
              <a:gd name="connsiteX2" fmla="*/ 8092 w 10000"/>
              <a:gd name="connsiteY2" fmla="*/ 0 h 10722"/>
              <a:gd name="connsiteX3" fmla="*/ 1972 w 10000"/>
              <a:gd name="connsiteY3" fmla="*/ 77 h 10722"/>
              <a:gd name="connsiteX4" fmla="*/ 0 w 10000"/>
              <a:gd name="connsiteY4" fmla="*/ 10722 h 10722"/>
              <a:gd name="connsiteX0" fmla="*/ 0 w 10000"/>
              <a:gd name="connsiteY0" fmla="*/ 10690 h 10690"/>
              <a:gd name="connsiteX1" fmla="*/ 10000 w 10000"/>
              <a:gd name="connsiteY1" fmla="*/ 10690 h 10690"/>
              <a:gd name="connsiteX2" fmla="*/ 8011 w 10000"/>
              <a:gd name="connsiteY2" fmla="*/ 0 h 10690"/>
              <a:gd name="connsiteX3" fmla="*/ 1972 w 10000"/>
              <a:gd name="connsiteY3" fmla="*/ 45 h 10690"/>
              <a:gd name="connsiteX4" fmla="*/ 0 w 10000"/>
              <a:gd name="connsiteY4" fmla="*/ 10690 h 10690"/>
              <a:gd name="connsiteX0" fmla="*/ 0 w 10000"/>
              <a:gd name="connsiteY0" fmla="*/ 10801 h 10801"/>
              <a:gd name="connsiteX1" fmla="*/ 10000 w 10000"/>
              <a:gd name="connsiteY1" fmla="*/ 10801 h 10801"/>
              <a:gd name="connsiteX2" fmla="*/ 8007 w 10000"/>
              <a:gd name="connsiteY2" fmla="*/ 0 h 10801"/>
              <a:gd name="connsiteX3" fmla="*/ 1972 w 10000"/>
              <a:gd name="connsiteY3" fmla="*/ 156 h 10801"/>
              <a:gd name="connsiteX4" fmla="*/ 0 w 10000"/>
              <a:gd name="connsiteY4" fmla="*/ 10801 h 10801"/>
              <a:gd name="connsiteX0" fmla="*/ 0 w 10000"/>
              <a:gd name="connsiteY0" fmla="*/ 10645 h 10645"/>
              <a:gd name="connsiteX1" fmla="*/ 10000 w 10000"/>
              <a:gd name="connsiteY1" fmla="*/ 10645 h 10645"/>
              <a:gd name="connsiteX2" fmla="*/ 8014 w 10000"/>
              <a:gd name="connsiteY2" fmla="*/ 98 h 10645"/>
              <a:gd name="connsiteX3" fmla="*/ 1972 w 10000"/>
              <a:gd name="connsiteY3" fmla="*/ 0 h 10645"/>
              <a:gd name="connsiteX4" fmla="*/ 0 w 10000"/>
              <a:gd name="connsiteY4" fmla="*/ 10645 h 10645"/>
              <a:gd name="connsiteX0" fmla="*/ 0 w 10000"/>
              <a:gd name="connsiteY0" fmla="*/ 10653 h 10653"/>
              <a:gd name="connsiteX1" fmla="*/ 10000 w 10000"/>
              <a:gd name="connsiteY1" fmla="*/ 10653 h 10653"/>
              <a:gd name="connsiteX2" fmla="*/ 8014 w 10000"/>
              <a:gd name="connsiteY2" fmla="*/ 0 h 10653"/>
              <a:gd name="connsiteX3" fmla="*/ 1972 w 10000"/>
              <a:gd name="connsiteY3" fmla="*/ 8 h 10653"/>
              <a:gd name="connsiteX4" fmla="*/ 0 w 10000"/>
              <a:gd name="connsiteY4" fmla="*/ 10653 h 10653"/>
              <a:gd name="connsiteX0" fmla="*/ 0 w 10000"/>
              <a:gd name="connsiteY0" fmla="*/ 10653 h 10653"/>
              <a:gd name="connsiteX1" fmla="*/ 10000 w 10000"/>
              <a:gd name="connsiteY1" fmla="*/ 10653 h 10653"/>
              <a:gd name="connsiteX2" fmla="*/ 8034 w 10000"/>
              <a:gd name="connsiteY2" fmla="*/ 0 h 10653"/>
              <a:gd name="connsiteX3" fmla="*/ 1972 w 10000"/>
              <a:gd name="connsiteY3" fmla="*/ 8 h 10653"/>
              <a:gd name="connsiteX4" fmla="*/ 0 w 10000"/>
              <a:gd name="connsiteY4" fmla="*/ 10653 h 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3">
                <a:moveTo>
                  <a:pt x="0" y="10653"/>
                </a:moveTo>
                <a:lnTo>
                  <a:pt x="10000" y="10653"/>
                </a:lnTo>
                <a:lnTo>
                  <a:pt x="8034" y="0"/>
                </a:lnTo>
                <a:lnTo>
                  <a:pt x="1972" y="8"/>
                </a:lnTo>
                <a:lnTo>
                  <a:pt x="0" y="106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D</a:t>
            </a:r>
            <a:r>
              <a:rPr lang="en-GB" dirty="0">
                <a:solidFill>
                  <a:sysClr val="windowText" lastClr="000000"/>
                </a:solidFill>
              </a:rPr>
              <a:t>iscussion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2E253-C8B2-8D1C-690E-26BDEE185821}"/>
              </a:ext>
            </a:extLst>
          </p:cNvPr>
          <p:cNvSpPr/>
          <p:nvPr/>
        </p:nvSpPr>
        <p:spPr>
          <a:xfrm>
            <a:off x="4755419" y="5507998"/>
            <a:ext cx="5147435" cy="621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Conclusion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33EC07-8B62-7D59-41F3-68BBA3E8ADC8}"/>
              </a:ext>
            </a:extLst>
          </p:cNvPr>
          <p:cNvCxnSpPr>
            <a:cxnSpLocks/>
          </p:cNvCxnSpPr>
          <p:nvPr/>
        </p:nvCxnSpPr>
        <p:spPr>
          <a:xfrm>
            <a:off x="5095190" y="1871221"/>
            <a:ext cx="44824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FC9784-79A4-22DE-0A3E-706136D1B39A}"/>
              </a:ext>
            </a:extLst>
          </p:cNvPr>
          <p:cNvCxnSpPr>
            <a:cxnSpLocks/>
          </p:cNvCxnSpPr>
          <p:nvPr/>
        </p:nvCxnSpPr>
        <p:spPr>
          <a:xfrm>
            <a:off x="5467546" y="2309567"/>
            <a:ext cx="372358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1958ED-24E0-4116-31EF-6B3E889972CE}"/>
              </a:ext>
            </a:extLst>
          </p:cNvPr>
          <p:cNvCxnSpPr>
            <a:cxnSpLocks/>
          </p:cNvCxnSpPr>
          <p:nvPr/>
        </p:nvCxnSpPr>
        <p:spPr>
          <a:xfrm>
            <a:off x="5095190" y="5022853"/>
            <a:ext cx="4482443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664FDB-9378-73A8-D0C0-36FCC0F809F3}"/>
              </a:ext>
            </a:extLst>
          </p:cNvPr>
          <p:cNvCxnSpPr>
            <a:cxnSpLocks/>
          </p:cNvCxnSpPr>
          <p:nvPr/>
        </p:nvCxnSpPr>
        <p:spPr>
          <a:xfrm>
            <a:off x="5467546" y="4549847"/>
            <a:ext cx="372358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498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5AE09B-F02E-4A8A-98F0-B6016EA31B8E}">
  <we:reference id="3e0fcce7-415c-4081-926c-b4e449c650e4" version="1.1.0.2" store="EXCatalog" storeType="EXCatalog"/>
  <we:alternateReferences>
    <we:reference id="WA200004709" version="1.1.0.2" store="en-IE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613</TotalTime>
  <Words>804</Words>
  <Application>Microsoft Office PowerPoint</Application>
  <PresentationFormat>Widescreen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Corbel</vt:lpstr>
      <vt:lpstr>Ink Free</vt:lpstr>
      <vt:lpstr>Wingdings 2</vt:lpstr>
      <vt:lpstr>Frame</vt:lpstr>
      <vt:lpstr>Structuring an Empirical Manuscript</vt:lpstr>
      <vt:lpstr>Functions of an empirical manuscript</vt:lpstr>
      <vt:lpstr>Why do researchers publish?</vt:lpstr>
      <vt:lpstr>The structure of empirical manuscripts</vt:lpstr>
      <vt:lpstr>Review manuscript structures</vt:lpstr>
      <vt:lpstr>A “red thread”</vt:lpstr>
      <vt:lpstr>The IMRaD structure</vt:lpstr>
      <vt:lpstr>The IMRaD structure</vt:lpstr>
      <vt:lpstr>The IMRaD structure</vt:lpstr>
      <vt:lpstr>Research abstracts</vt:lpstr>
      <vt:lpstr>What is the function of an abstract</vt:lpstr>
      <vt:lpstr>The “20,000 article” problem</vt:lpstr>
      <vt:lpstr>Literature searches</vt:lpstr>
      <vt:lpstr>An access issue</vt:lpstr>
      <vt:lpstr>An access issue</vt:lpstr>
      <vt:lpstr>Review abstract content</vt:lpstr>
      <vt:lpstr>Types of abstract</vt:lpstr>
      <vt:lpstr>Abstract content</vt:lpstr>
      <vt:lpstr>Abstract content</vt:lpstr>
      <vt:lpstr>Abstract content</vt:lpstr>
      <vt:lpstr>Abstract content</vt:lpstr>
      <vt:lpstr>Non-empirical manuscripts</vt:lpstr>
      <vt:lpstr>What types of non-empirical articles exist</vt:lpstr>
      <vt:lpstr>Abstract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roles of higher education institutions and academics</dc:title>
  <dc:creator>Jeffrey Buckley</dc:creator>
  <cp:lastModifiedBy>Jeffrey Buckley</cp:lastModifiedBy>
  <cp:revision>16</cp:revision>
  <dcterms:created xsi:type="dcterms:W3CDTF">2024-02-12T14:49:44Z</dcterms:created>
  <dcterms:modified xsi:type="dcterms:W3CDTF">2025-09-02T10:40:31Z</dcterms:modified>
</cp:coreProperties>
</file>